
<file path=[Content_Types].xml><?xml version="1.0" encoding="utf-8"?>
<Types xmlns="http://schemas.openxmlformats.org/package/2006/content-types">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charts/chart1.xml" ContentType="application/vnd.openxmlformats-officedocument.drawingml.chart+xml"/>
  <Override PartName="/ppt/theme/themeOverride1.xml" ContentType="application/vnd.openxmlformats-officedocument.themeOverride+xml"/>
  <Override PartName="/ppt/notesSlides/notesSlide4.xml" ContentType="application/vnd.openxmlformats-officedocument.presentationml.notesSlid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drawings/drawing1.xml" ContentType="application/vnd.openxmlformats-officedocument.drawingml.chartshapes+xml"/>
  <Override PartName="/ppt/notesSlides/notesSlide5.xml" ContentType="application/vnd.openxmlformats-officedocument.presentationml.notesSlide+xml"/>
  <Override PartName="/ppt/charts/chart3.xml" ContentType="application/vnd.openxmlformats-officedocument.drawingml.chart+xml"/>
  <Override PartName="/ppt/theme/themeOverride2.xml" ContentType="application/vnd.openxmlformats-officedocument.themeOverride+xml"/>
  <Override PartName="/ppt/notesSlides/notesSlide6.xml" ContentType="application/vnd.openxmlformats-officedocument.presentationml.notesSlide+xml"/>
  <Override PartName="/ppt/charts/chart4.xml" ContentType="application/vnd.openxmlformats-officedocument.drawingml.chart+xml"/>
  <Override PartName="/ppt/theme/themeOverride3.xml" ContentType="application/vnd.openxmlformats-officedocument.themeOverride+xml"/>
  <Override PartName="/ppt/notesSlides/notesSlide7.xml" ContentType="application/vnd.openxmlformats-officedocument.presentationml.notesSlide+xml"/>
  <Override PartName="/ppt/charts/chart5.xml" ContentType="application/vnd.openxmlformats-officedocument.drawingml.chart+xml"/>
  <Override PartName="/ppt/theme/themeOverride4.xml" ContentType="application/vnd.openxmlformats-officedocument.themeOverride+xml"/>
  <Override PartName="/ppt/notesSlides/notesSlide8.xml" ContentType="application/vnd.openxmlformats-officedocument.presentationml.notesSlide+xml"/>
  <Override PartName="/ppt/charts/chart6.xml" ContentType="application/vnd.openxmlformats-officedocument.drawingml.chart+xml"/>
  <Override PartName="/ppt/theme/themeOverride5.xml" ContentType="application/vnd.openxmlformats-officedocument.themeOverride+xml"/>
  <Override PartName="/ppt/notesSlides/notesSlide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4"/>
  </p:notesMasterIdLst>
  <p:sldIdLst>
    <p:sldId id="308" r:id="rId5"/>
    <p:sldId id="307" r:id="rId6"/>
    <p:sldId id="257" r:id="rId7"/>
    <p:sldId id="301" r:id="rId8"/>
    <p:sldId id="306" r:id="rId9"/>
    <p:sldId id="300" r:id="rId10"/>
    <p:sldId id="302" r:id="rId11"/>
    <p:sldId id="303" r:id="rId12"/>
    <p:sldId id="309"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14F2E995-3D8A-5C2A-AFE0-DCBC0073CD11}" name="Ben Cecil" initials="BC" userId="S::bcecil@thirdway.org::b7e6b41b-2555-4dd8-8367-afe8ab633afd" providerId="AD"/>
  <p188:author id="{3A76399F-3599-D2CF-D44D-BECC6D03B662}" name="Romelo Wilson" initials="RW" userId="S::rwilson@thirdway.org::f7c83e61-daa2-4ef6-9ac9-02fd1c8ebd40"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B2B2B"/>
    <a:srgbClr val="3C6A93"/>
    <a:srgbClr val="FFA11E"/>
    <a:srgbClr val="002642"/>
    <a:srgbClr val="F2643B"/>
    <a:srgbClr val="A7CCB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83265" autoAdjust="0"/>
  </p:normalViewPr>
  <p:slideViewPr>
    <p:cSldViewPr snapToGrid="0">
      <p:cViewPr varScale="1">
        <p:scale>
          <a:sx n="101" d="100"/>
          <a:sy n="101" d="100"/>
        </p:scale>
        <p:origin x="1448" y="19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presProps" Target="presProps.xml"/><Relationship Id="rId10" Type="http://schemas.openxmlformats.org/officeDocument/2006/relationships/slide" Target="slides/slide6.xml"/><Relationship Id="rId19" Type="http://schemas.microsoft.com/office/2018/10/relationships/authors" Target="author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 Id="rId4" Type="http://schemas.openxmlformats.org/officeDocument/2006/relationships/chartUserShapes" Target="../drawings/drawing1.xml"/></Relationships>
</file>

<file path=ppt/charts/_rels/chart3.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4.xml.rels><?xml version="1.0" encoding="UTF-8" standalone="yes"?>
<Relationships xmlns="http://schemas.openxmlformats.org/package/2006/relationships"><Relationship Id="rId2" Type="http://schemas.openxmlformats.org/officeDocument/2006/relationships/package" Target="../embeddings/Microsoft_Excel_Worksheet3.xlsx"/><Relationship Id="rId1" Type="http://schemas.openxmlformats.org/officeDocument/2006/relationships/themeOverride" Target="../theme/themeOverride3.xml"/></Relationships>
</file>

<file path=ppt/charts/_rels/chart5.xml.rels><?xml version="1.0" encoding="UTF-8" standalone="yes"?>
<Relationships xmlns="http://schemas.openxmlformats.org/package/2006/relationships"><Relationship Id="rId2" Type="http://schemas.openxmlformats.org/officeDocument/2006/relationships/package" Target="../embeddings/Microsoft_Excel_Worksheet4.xlsx"/><Relationship Id="rId1" Type="http://schemas.openxmlformats.org/officeDocument/2006/relationships/themeOverride" Target="../theme/themeOverride4.xml"/></Relationships>
</file>

<file path=ppt/charts/_rels/chart6.xml.rels><?xml version="1.0" encoding="UTF-8" standalone="yes"?>
<Relationships xmlns="http://schemas.openxmlformats.org/package/2006/relationships"><Relationship Id="rId2" Type="http://schemas.openxmlformats.org/officeDocument/2006/relationships/package" Target="../embeddings/Microsoft_Excel_Worksheet5.xlsx"/><Relationship Id="rId1" Type="http://schemas.openxmlformats.org/officeDocument/2006/relationships/themeOverride" Target="../theme/themeOverride5.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1893723055902662"/>
          <c:y val="2.34970169349892E-2"/>
          <c:w val="0.68106276944097344"/>
          <c:h val="0.931456319521212"/>
        </c:manualLayout>
      </c:layout>
      <c:barChart>
        <c:barDir val="bar"/>
        <c:grouping val="percentStacked"/>
        <c:varyColors val="0"/>
        <c:ser>
          <c:idx val="0"/>
          <c:order val="0"/>
          <c:tx>
            <c:strRef>
              <c:f>Sheet1!$B$1</c:f>
              <c:strCache>
                <c:ptCount val="1"/>
                <c:pt idx="0">
                  <c:v>Dark Blue</c:v>
                </c:pt>
              </c:strCache>
            </c:strRef>
          </c:tx>
          <c:spPr>
            <a:solidFill>
              <a:srgbClr val="0F2D52"/>
            </a:solidFill>
            <a:ln w="44450">
              <a:solidFill>
                <a:schemeClr val="bg1"/>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Graduate schools and professional degree programs in the United States</c:v>
                </c:pt>
                <c:pt idx="1">
                  <c:v>Four-year colleges and universities in the United States</c:v>
                </c:pt>
                <c:pt idx="2">
                  <c:v>The higher education system in the United States</c:v>
                </c:pt>
                <c:pt idx="3">
                  <c:v>The US Department of Education</c:v>
                </c:pt>
                <c:pt idx="4">
                  <c:v>The federal student loan system</c:v>
                </c:pt>
                <c:pt idx="5">
                  <c:v>Secretary of Education Linda McMahon</c:v>
                </c:pt>
              </c:strCache>
            </c:strRef>
          </c:cat>
          <c:val>
            <c:numRef>
              <c:f>Sheet1!$B$2:$B$7</c:f>
            </c:numRef>
          </c:val>
          <c:extLst>
            <c:ext xmlns:c16="http://schemas.microsoft.com/office/drawing/2014/chart" uri="{C3380CC4-5D6E-409C-BE32-E72D297353CC}">
              <c16:uniqueId val="{00000000-02F4-4E8B-9BA0-349C643FF7F0}"/>
            </c:ext>
          </c:extLst>
        </c:ser>
        <c:ser>
          <c:idx val="1"/>
          <c:order val="1"/>
          <c:tx>
            <c:strRef>
              <c:f>Sheet1!$C$1</c:f>
              <c:strCache>
                <c:ptCount val="1"/>
                <c:pt idx="0">
                  <c:v>Blue</c:v>
                </c:pt>
              </c:strCache>
            </c:strRef>
          </c:tx>
          <c:spPr>
            <a:solidFill>
              <a:srgbClr val="3C6A93"/>
            </a:solidFill>
            <a:ln w="38100">
              <a:noFill/>
            </a:ln>
          </c:spPr>
          <c:invertIfNegative val="0"/>
          <c:dLbls>
            <c:numFmt formatCode="0%" sourceLinked="0"/>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Century Gothic" panose="020B0502020202020204" pitchFamily="34" charset="0"/>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Graduate schools and professional degree programs in the United States</c:v>
                </c:pt>
                <c:pt idx="1">
                  <c:v>Four-year colleges and universities in the United States</c:v>
                </c:pt>
                <c:pt idx="2">
                  <c:v>The higher education system in the United States</c:v>
                </c:pt>
                <c:pt idx="3">
                  <c:v>The US Department of Education</c:v>
                </c:pt>
                <c:pt idx="4">
                  <c:v>The federal student loan system</c:v>
                </c:pt>
                <c:pt idx="5">
                  <c:v>Secretary of Education Linda McMahon</c:v>
                </c:pt>
              </c:strCache>
            </c:strRef>
          </c:cat>
          <c:val>
            <c:numRef>
              <c:f>Sheet1!$C$2:$C$7</c:f>
              <c:numCache>
                <c:formatCode>0%</c:formatCode>
                <c:ptCount val="6"/>
                <c:pt idx="0">
                  <c:v>0.69</c:v>
                </c:pt>
                <c:pt idx="1">
                  <c:v>0.67</c:v>
                </c:pt>
                <c:pt idx="2">
                  <c:v>0.57999999999999996</c:v>
                </c:pt>
                <c:pt idx="3">
                  <c:v>0.5</c:v>
                </c:pt>
                <c:pt idx="4">
                  <c:v>0.35</c:v>
                </c:pt>
                <c:pt idx="5">
                  <c:v>0.26</c:v>
                </c:pt>
              </c:numCache>
            </c:numRef>
          </c:val>
          <c:extLst>
            <c:ext xmlns:c16="http://schemas.microsoft.com/office/drawing/2014/chart" uri="{C3380CC4-5D6E-409C-BE32-E72D297353CC}">
              <c16:uniqueId val="{00000001-02F4-4E8B-9BA0-349C643FF7F0}"/>
            </c:ext>
          </c:extLst>
        </c:ser>
        <c:ser>
          <c:idx val="2"/>
          <c:order val="2"/>
          <c:tx>
            <c:strRef>
              <c:f>Sheet1!$D$1</c:f>
              <c:strCache>
                <c:ptCount val="1"/>
                <c:pt idx="0">
                  <c:v>Green</c:v>
                </c:pt>
              </c:strCache>
            </c:strRef>
          </c:tx>
          <c:spPr>
            <a:solidFill>
              <a:srgbClr val="72BF44"/>
            </a:solidFill>
            <a:ln w="4445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Graduate schools and professional degree programs in the United States</c:v>
                </c:pt>
                <c:pt idx="1">
                  <c:v>Four-year colleges and universities in the United States</c:v>
                </c:pt>
                <c:pt idx="2">
                  <c:v>The higher education system in the United States</c:v>
                </c:pt>
                <c:pt idx="3">
                  <c:v>The US Department of Education</c:v>
                </c:pt>
                <c:pt idx="4">
                  <c:v>The federal student loan system</c:v>
                </c:pt>
                <c:pt idx="5">
                  <c:v>Secretary of Education Linda McMahon</c:v>
                </c:pt>
              </c:strCache>
            </c:strRef>
          </c:cat>
          <c:val>
            <c:numRef>
              <c:f>Sheet1!$D$2:$D$7</c:f>
            </c:numRef>
          </c:val>
          <c:extLst>
            <c:ext xmlns:c16="http://schemas.microsoft.com/office/drawing/2014/chart" uri="{C3380CC4-5D6E-409C-BE32-E72D297353CC}">
              <c16:uniqueId val="{00000002-02F4-4E8B-9BA0-349C643FF7F0}"/>
            </c:ext>
          </c:extLst>
        </c:ser>
        <c:ser>
          <c:idx val="3"/>
          <c:order val="3"/>
          <c:tx>
            <c:strRef>
              <c:f>Sheet1!$E$1</c:f>
              <c:strCache>
                <c:ptCount val="1"/>
                <c:pt idx="0">
                  <c:v>Gray</c:v>
                </c:pt>
              </c:strCache>
            </c:strRef>
          </c:tx>
          <c:spPr>
            <a:solidFill>
              <a:sysClr val="window" lastClr="FFFFFF">
                <a:lumMod val="85000"/>
              </a:sysClr>
            </a:solidFill>
            <a:ln w="38100">
              <a:noFill/>
            </a:ln>
          </c:spPr>
          <c:invertIfNegative val="0"/>
          <c:dLbls>
            <c:spPr>
              <a:noFill/>
              <a:ln>
                <a:noFill/>
              </a:ln>
              <a:effectLst/>
            </c:spPr>
            <c:txPr>
              <a:bodyPr wrap="square" lIns="38100" tIns="19050" rIns="38100" bIns="19050" anchor="ctr" anchorCtr="0">
                <a:spAutoFit/>
              </a:bodyPr>
              <a:lstStyle/>
              <a:p>
                <a:pPr algn="ctr">
                  <a:defRPr lang="en-US" sz="1300" b="1" i="0" u="none" strike="noStrike" kern="1200" baseline="0">
                    <a:solidFill>
                      <a:srgbClr val="2B2B2B"/>
                    </a:solidFill>
                    <a:latin typeface="Century Gothic" panose="020B0502020202020204" pitchFamily="34"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Graduate schools and professional degree programs in the United States</c:v>
                </c:pt>
                <c:pt idx="1">
                  <c:v>Four-year colleges and universities in the United States</c:v>
                </c:pt>
                <c:pt idx="2">
                  <c:v>The higher education system in the United States</c:v>
                </c:pt>
                <c:pt idx="3">
                  <c:v>The US Department of Education</c:v>
                </c:pt>
                <c:pt idx="4">
                  <c:v>The federal student loan system</c:v>
                </c:pt>
                <c:pt idx="5">
                  <c:v>Secretary of Education Linda McMahon</c:v>
                </c:pt>
              </c:strCache>
            </c:strRef>
          </c:cat>
          <c:val>
            <c:numRef>
              <c:f>Sheet1!$E$2:$E$7</c:f>
              <c:numCache>
                <c:formatCode>0%</c:formatCode>
                <c:ptCount val="6"/>
                <c:pt idx="0">
                  <c:v>0.13000000000000012</c:v>
                </c:pt>
                <c:pt idx="1">
                  <c:v>8.9999999999999969E-2</c:v>
                </c:pt>
                <c:pt idx="2">
                  <c:v>0.1100000000000001</c:v>
                </c:pt>
                <c:pt idx="3">
                  <c:v>0.12</c:v>
                </c:pt>
                <c:pt idx="4">
                  <c:v>0.18999999999999995</c:v>
                </c:pt>
                <c:pt idx="5">
                  <c:v>0.43999999999999995</c:v>
                </c:pt>
              </c:numCache>
            </c:numRef>
          </c:val>
          <c:extLst>
            <c:ext xmlns:c16="http://schemas.microsoft.com/office/drawing/2014/chart" uri="{C3380CC4-5D6E-409C-BE32-E72D297353CC}">
              <c16:uniqueId val="{00000003-02F4-4E8B-9BA0-349C643FF7F0}"/>
            </c:ext>
          </c:extLst>
        </c:ser>
        <c:ser>
          <c:idx val="4"/>
          <c:order val="4"/>
          <c:tx>
            <c:strRef>
              <c:f>Sheet1!$F$1</c:f>
              <c:strCache>
                <c:ptCount val="1"/>
                <c:pt idx="0">
                  <c:v>Orange</c:v>
                </c:pt>
              </c:strCache>
            </c:strRef>
          </c:tx>
          <c:spPr>
            <a:solidFill>
              <a:srgbClr val="F0A43D"/>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Graduate schools and professional degree programs in the United States</c:v>
                </c:pt>
                <c:pt idx="1">
                  <c:v>Four-year colleges and universities in the United States</c:v>
                </c:pt>
                <c:pt idx="2">
                  <c:v>The higher education system in the United States</c:v>
                </c:pt>
                <c:pt idx="3">
                  <c:v>The US Department of Education</c:v>
                </c:pt>
                <c:pt idx="4">
                  <c:v>The federal student loan system</c:v>
                </c:pt>
                <c:pt idx="5">
                  <c:v>Secretary of Education Linda McMahon</c:v>
                </c:pt>
              </c:strCache>
            </c:strRef>
          </c:cat>
          <c:val>
            <c:numRef>
              <c:f>Sheet1!$F$2:$F$7</c:f>
            </c:numRef>
          </c:val>
          <c:extLst>
            <c:ext xmlns:c16="http://schemas.microsoft.com/office/drawing/2014/chart" uri="{C3380CC4-5D6E-409C-BE32-E72D297353CC}">
              <c16:uniqueId val="{00000004-02F4-4E8B-9BA0-349C643FF7F0}"/>
            </c:ext>
          </c:extLst>
        </c:ser>
        <c:ser>
          <c:idx val="5"/>
          <c:order val="5"/>
          <c:tx>
            <c:strRef>
              <c:f>Sheet1!$G$1</c:f>
              <c:strCache>
                <c:ptCount val="1"/>
                <c:pt idx="0">
                  <c:v>Red</c:v>
                </c:pt>
              </c:strCache>
            </c:strRef>
          </c:tx>
          <c:spPr>
            <a:solidFill>
              <a:srgbClr val="F2643B"/>
            </a:solidFill>
            <a:ln w="38100">
              <a:noFill/>
            </a:ln>
          </c:spPr>
          <c:invertIfNegative val="0"/>
          <c:dLbls>
            <c:numFmt formatCode="0%" sourceLinked="0"/>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Graduate schools and professional degree programs in the United States</c:v>
                </c:pt>
                <c:pt idx="1">
                  <c:v>Four-year colleges and universities in the United States</c:v>
                </c:pt>
                <c:pt idx="2">
                  <c:v>The higher education system in the United States</c:v>
                </c:pt>
                <c:pt idx="3">
                  <c:v>The US Department of Education</c:v>
                </c:pt>
                <c:pt idx="4">
                  <c:v>The federal student loan system</c:v>
                </c:pt>
                <c:pt idx="5">
                  <c:v>Secretary of Education Linda McMahon</c:v>
                </c:pt>
              </c:strCache>
            </c:strRef>
          </c:cat>
          <c:val>
            <c:numRef>
              <c:f>Sheet1!$G$2:$G$7</c:f>
              <c:numCache>
                <c:formatCode>0%</c:formatCode>
                <c:ptCount val="6"/>
                <c:pt idx="0">
                  <c:v>0.18</c:v>
                </c:pt>
                <c:pt idx="1">
                  <c:v>0.24</c:v>
                </c:pt>
                <c:pt idx="2">
                  <c:v>0.31</c:v>
                </c:pt>
                <c:pt idx="3">
                  <c:v>0.38</c:v>
                </c:pt>
                <c:pt idx="4">
                  <c:v>0.46</c:v>
                </c:pt>
                <c:pt idx="5">
                  <c:v>0.3</c:v>
                </c:pt>
              </c:numCache>
            </c:numRef>
          </c:val>
          <c:extLst>
            <c:ext xmlns:c16="http://schemas.microsoft.com/office/drawing/2014/chart" uri="{C3380CC4-5D6E-409C-BE32-E72D297353CC}">
              <c16:uniqueId val="{00000005-02F4-4E8B-9BA0-349C643FF7F0}"/>
            </c:ext>
          </c:extLst>
        </c:ser>
        <c:ser>
          <c:idx val="6"/>
          <c:order val="6"/>
          <c:tx>
            <c:strRef>
              <c:f>Sheet1!$H$1</c:f>
              <c:strCache>
                <c:ptCount val="1"/>
                <c:pt idx="0">
                  <c:v>Dark Red</c:v>
                </c:pt>
              </c:strCache>
            </c:strRef>
          </c:tx>
          <c:spPr>
            <a:solidFill>
              <a:srgbClr val="840B0D"/>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Sheet1!$A$2:$A$7</c:f>
              <c:strCache>
                <c:ptCount val="6"/>
                <c:pt idx="0">
                  <c:v>Graduate schools and professional degree programs in the United States</c:v>
                </c:pt>
                <c:pt idx="1">
                  <c:v>Four-year colleges and universities in the United States</c:v>
                </c:pt>
                <c:pt idx="2">
                  <c:v>The higher education system in the United States</c:v>
                </c:pt>
                <c:pt idx="3">
                  <c:v>The US Department of Education</c:v>
                </c:pt>
                <c:pt idx="4">
                  <c:v>The federal student loan system</c:v>
                </c:pt>
                <c:pt idx="5">
                  <c:v>Secretary of Education Linda McMahon</c:v>
                </c:pt>
              </c:strCache>
            </c:strRef>
          </c:cat>
          <c:val>
            <c:numRef>
              <c:f>Sheet1!$H$2:$H$7</c:f>
            </c:numRef>
          </c:val>
          <c:extLst>
            <c:ext xmlns:c16="http://schemas.microsoft.com/office/drawing/2014/chart" uri="{C3380CC4-5D6E-409C-BE32-E72D297353CC}">
              <c16:uniqueId val="{00000006-02F4-4E8B-9BA0-349C643FF7F0}"/>
            </c:ext>
          </c:extLst>
        </c:ser>
        <c:dLbls>
          <c:showLegendKey val="0"/>
          <c:showVal val="0"/>
          <c:showCatName val="0"/>
          <c:showSerName val="0"/>
          <c:showPercent val="0"/>
          <c:showBubbleSize val="0"/>
        </c:dLbls>
        <c:gapWidth val="10"/>
        <c:overlap val="100"/>
        <c:axId val="-694277888"/>
        <c:axId val="-694389792"/>
      </c:barChart>
      <c:catAx>
        <c:axId val="-694277888"/>
        <c:scaling>
          <c:orientation val="maxMin"/>
        </c:scaling>
        <c:delete val="0"/>
        <c:axPos val="l"/>
        <c:numFmt formatCode="General" sourceLinked="0"/>
        <c:majorTickMark val="out"/>
        <c:minorTickMark val="none"/>
        <c:tickLblPos val="nextTo"/>
        <c:spPr>
          <a:ln>
            <a:noFill/>
          </a:ln>
        </c:spPr>
        <c:txPr>
          <a:bodyPr/>
          <a:lstStyle/>
          <a:p>
            <a:pPr algn="r">
              <a:defRPr sz="1200" b="1" i="0" baseline="0">
                <a:solidFill>
                  <a:schemeClr val="bg2">
                    <a:lumMod val="25000"/>
                  </a:schemeClr>
                </a:solidFill>
                <a:latin typeface="Century Gothic" panose="020B0502020202020204" pitchFamily="34" charset="0"/>
                <a:cs typeface="Calibri (Body)"/>
              </a:defRPr>
            </a:pPr>
            <a:endParaRPr lang="en-US"/>
          </a:p>
        </c:txPr>
        <c:crossAx val="-694389792"/>
        <c:crosses val="autoZero"/>
        <c:auto val="1"/>
        <c:lblAlgn val="ctr"/>
        <c:lblOffset val="100"/>
        <c:noMultiLvlLbl val="0"/>
      </c:catAx>
      <c:valAx>
        <c:axId val="-694389792"/>
        <c:scaling>
          <c:orientation val="minMax"/>
        </c:scaling>
        <c:delete val="1"/>
        <c:axPos val="t"/>
        <c:numFmt formatCode="0%" sourceLinked="1"/>
        <c:majorTickMark val="out"/>
        <c:minorTickMark val="none"/>
        <c:tickLblPos val="none"/>
        <c:crossAx val="-694277888"/>
        <c:crosses val="autoZero"/>
        <c:crossBetween val="between"/>
      </c:valAx>
    </c:plotArea>
    <c:plotVisOnly val="1"/>
    <c:dispBlanksAs val="gap"/>
    <c:showDLblsOverMax val="0"/>
  </c:chart>
  <c:spPr>
    <a:noFill/>
  </c:spPr>
  <c:txPr>
    <a:bodyPr/>
    <a:lstStyle/>
    <a:p>
      <a:pPr>
        <a:defRPr sz="1600" b="1">
          <a:solidFill>
            <a:schemeClr val="tx2"/>
          </a:solidFill>
        </a:defRPr>
      </a:pPr>
      <a:endParaRPr lang="en-US"/>
    </a:p>
  </c:txPr>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0"/>
    <c:plotArea>
      <c:layout>
        <c:manualLayout>
          <c:layoutTarget val="inner"/>
          <c:xMode val="edge"/>
          <c:yMode val="edge"/>
          <c:x val="0.36162348983080805"/>
          <c:y val="2.3496923664249103E-2"/>
          <c:w val="0.60791818667490027"/>
          <c:h val="0.931456319521212"/>
        </c:manualLayout>
      </c:layout>
      <c:barChart>
        <c:barDir val="bar"/>
        <c:grouping val="percentStacked"/>
        <c:varyColors val="0"/>
        <c:ser>
          <c:idx val="0"/>
          <c:order val="0"/>
          <c:tx>
            <c:strRef>
              <c:f>Sheet1!$B$1</c:f>
              <c:strCache>
                <c:ptCount val="1"/>
                <c:pt idx="0">
                  <c:v>Dark Blue</c:v>
                </c:pt>
              </c:strCache>
            </c:strRef>
          </c:tx>
          <c:spPr>
            <a:solidFill>
              <a:schemeClr val="accent1"/>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Costs and tuition are too high</c:v>
                </c:pt>
                <c:pt idx="1">
                  <c:v>Too many graduates are burdened with student loans</c:v>
                </c:pt>
                <c:pt idx="2">
                  <c:v>Too many students take out student loans and don't graduate</c:v>
                </c:pt>
                <c:pt idx="3">
                  <c:v>Not enough focus on practical, real-world skills</c:v>
                </c:pt>
                <c:pt idx="4">
                  <c:v>Programs are not adequately preparing students to get good jobs</c:v>
                </c:pt>
                <c:pt idx="5">
                  <c:v>Poor quality of academics</c:v>
                </c:pt>
                <c:pt idx="6">
                  <c:v>Lack of tolerance of free speech on campuses</c:v>
                </c:pt>
                <c:pt idx="7">
                  <c:v>Ideological bias of faculty</c:v>
                </c:pt>
              </c:strCache>
            </c:strRef>
          </c:cat>
          <c:val>
            <c:numRef>
              <c:f>Sheet1!$B$2:$B$9</c:f>
            </c:numRef>
          </c:val>
          <c:extLst>
            <c:ext xmlns:c16="http://schemas.microsoft.com/office/drawing/2014/chart" uri="{C3380CC4-5D6E-409C-BE32-E72D297353CC}">
              <c16:uniqueId val="{00000000-3FEF-4A81-86EA-EFE7CC366A7D}"/>
            </c:ext>
          </c:extLst>
        </c:ser>
        <c:ser>
          <c:idx val="1"/>
          <c:order val="1"/>
          <c:tx>
            <c:strRef>
              <c:f>Sheet1!$C$1</c:f>
              <c:strCache>
                <c:ptCount val="1"/>
                <c:pt idx="0">
                  <c:v>Blue</c:v>
                </c:pt>
              </c:strCache>
            </c:strRef>
          </c:tx>
          <c:spPr>
            <a:solidFill>
              <a:srgbClr val="FFA11E"/>
            </a:solidFill>
            <a:ln>
              <a:noFill/>
            </a:ln>
            <a:effectLst/>
          </c:spPr>
          <c:invertIfNegative val="0"/>
          <c:dLbls>
            <c:delete val="1"/>
          </c:dLbls>
          <c:cat>
            <c:strRef>
              <c:f>Sheet1!$A$2:$A$9</c:f>
              <c:strCache>
                <c:ptCount val="8"/>
                <c:pt idx="0">
                  <c:v>Costs and tuition are too high</c:v>
                </c:pt>
                <c:pt idx="1">
                  <c:v>Too many graduates are burdened with student loans</c:v>
                </c:pt>
                <c:pt idx="2">
                  <c:v>Too many students take out student loans and don't graduate</c:v>
                </c:pt>
                <c:pt idx="3">
                  <c:v>Not enough focus on practical, real-world skills</c:v>
                </c:pt>
                <c:pt idx="4">
                  <c:v>Programs are not adequately preparing students to get good jobs</c:v>
                </c:pt>
                <c:pt idx="5">
                  <c:v>Poor quality of academics</c:v>
                </c:pt>
                <c:pt idx="6">
                  <c:v>Lack of tolerance of free speech on campuses</c:v>
                </c:pt>
                <c:pt idx="7">
                  <c:v>Ideological bias of faculty</c:v>
                </c:pt>
              </c:strCache>
            </c:strRef>
          </c:cat>
          <c:val>
            <c:numRef>
              <c:f>Sheet1!$C$2:$C$9</c:f>
              <c:numCache>
                <c:formatCode>General</c:formatCode>
                <c:ptCount val="8"/>
                <c:pt idx="0">
                  <c:v>88</c:v>
                </c:pt>
                <c:pt idx="1">
                  <c:v>77</c:v>
                </c:pt>
                <c:pt idx="2">
                  <c:v>65</c:v>
                </c:pt>
                <c:pt idx="3">
                  <c:v>63</c:v>
                </c:pt>
                <c:pt idx="4">
                  <c:v>59</c:v>
                </c:pt>
                <c:pt idx="5">
                  <c:v>51</c:v>
                </c:pt>
                <c:pt idx="6">
                  <c:v>49</c:v>
                </c:pt>
                <c:pt idx="7">
                  <c:v>42</c:v>
                </c:pt>
              </c:numCache>
            </c:numRef>
          </c:val>
          <c:extLst>
            <c:ext xmlns:c16="http://schemas.microsoft.com/office/drawing/2014/chart" uri="{C3380CC4-5D6E-409C-BE32-E72D297353CC}">
              <c16:uniqueId val="{00000001-3FEF-4A81-86EA-EFE7CC366A7D}"/>
            </c:ext>
          </c:extLst>
        </c:ser>
        <c:ser>
          <c:idx val="2"/>
          <c:order val="2"/>
          <c:tx>
            <c:strRef>
              <c:f>Sheet1!$D$1</c:f>
              <c:strCache>
                <c:ptCount val="1"/>
                <c:pt idx="0">
                  <c:v>Green</c:v>
                </c:pt>
              </c:strCache>
            </c:strRef>
          </c:tx>
          <c:spPr>
            <a:solidFill>
              <a:schemeClr val="accent3"/>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Costs and tuition are too high</c:v>
                </c:pt>
                <c:pt idx="1">
                  <c:v>Too many graduates are burdened with student loans</c:v>
                </c:pt>
                <c:pt idx="2">
                  <c:v>Too many students take out student loans and don't graduate</c:v>
                </c:pt>
                <c:pt idx="3">
                  <c:v>Not enough focus on practical, real-world skills</c:v>
                </c:pt>
                <c:pt idx="4">
                  <c:v>Programs are not adequately preparing students to get good jobs</c:v>
                </c:pt>
                <c:pt idx="5">
                  <c:v>Poor quality of academics</c:v>
                </c:pt>
                <c:pt idx="6">
                  <c:v>Lack of tolerance of free speech on campuses</c:v>
                </c:pt>
                <c:pt idx="7">
                  <c:v>Ideological bias of faculty</c:v>
                </c:pt>
              </c:strCache>
            </c:strRef>
          </c:cat>
          <c:val>
            <c:numRef>
              <c:f>Sheet1!$D$2:$D$9</c:f>
            </c:numRef>
          </c:val>
          <c:extLst>
            <c:ext xmlns:c16="http://schemas.microsoft.com/office/drawing/2014/chart" uri="{C3380CC4-5D6E-409C-BE32-E72D297353CC}">
              <c16:uniqueId val="{00000002-3FEF-4A81-86EA-EFE7CC366A7D}"/>
            </c:ext>
          </c:extLst>
        </c:ser>
        <c:ser>
          <c:idx val="3"/>
          <c:order val="3"/>
          <c:tx>
            <c:strRef>
              <c:f>Sheet1!$E$1</c:f>
              <c:strCache>
                <c:ptCount val="1"/>
                <c:pt idx="0">
                  <c:v>Gray</c:v>
                </c:pt>
              </c:strCache>
            </c:strRef>
          </c:tx>
          <c:spPr>
            <a:noFill/>
            <a:ln>
              <a:noFill/>
            </a:ln>
            <a:effectLst/>
          </c:spPr>
          <c:invertIfNegative val="0"/>
          <c:dLbls>
            <c:delete val="1"/>
          </c:dLbls>
          <c:cat>
            <c:strRef>
              <c:f>Sheet1!$A$2:$A$9</c:f>
              <c:strCache>
                <c:ptCount val="8"/>
                <c:pt idx="0">
                  <c:v>Costs and tuition are too high</c:v>
                </c:pt>
                <c:pt idx="1">
                  <c:v>Too many graduates are burdened with student loans</c:v>
                </c:pt>
                <c:pt idx="2">
                  <c:v>Too many students take out student loans and don't graduate</c:v>
                </c:pt>
                <c:pt idx="3">
                  <c:v>Not enough focus on practical, real-world skills</c:v>
                </c:pt>
                <c:pt idx="4">
                  <c:v>Programs are not adequately preparing students to get good jobs</c:v>
                </c:pt>
                <c:pt idx="5">
                  <c:v>Poor quality of academics</c:v>
                </c:pt>
                <c:pt idx="6">
                  <c:v>Lack of tolerance of free speech on campuses</c:v>
                </c:pt>
                <c:pt idx="7">
                  <c:v>Ideological bias of faculty</c:v>
                </c:pt>
              </c:strCache>
            </c:strRef>
          </c:cat>
          <c:val>
            <c:numRef>
              <c:f>Sheet1!$E$2:$E$9</c:f>
              <c:numCache>
                <c:formatCode>0</c:formatCode>
                <c:ptCount val="8"/>
                <c:pt idx="0">
                  <c:v>12</c:v>
                </c:pt>
                <c:pt idx="1">
                  <c:v>23</c:v>
                </c:pt>
                <c:pt idx="2">
                  <c:v>35</c:v>
                </c:pt>
                <c:pt idx="3">
                  <c:v>37</c:v>
                </c:pt>
                <c:pt idx="4">
                  <c:v>41</c:v>
                </c:pt>
                <c:pt idx="5">
                  <c:v>49</c:v>
                </c:pt>
                <c:pt idx="6">
                  <c:v>51</c:v>
                </c:pt>
                <c:pt idx="7">
                  <c:v>58</c:v>
                </c:pt>
              </c:numCache>
            </c:numRef>
          </c:val>
          <c:extLst>
            <c:ext xmlns:c16="http://schemas.microsoft.com/office/drawing/2014/chart" uri="{C3380CC4-5D6E-409C-BE32-E72D297353CC}">
              <c16:uniqueId val="{00000003-3FEF-4A81-86EA-EFE7CC366A7D}"/>
            </c:ext>
          </c:extLst>
        </c:ser>
        <c:ser>
          <c:idx val="4"/>
          <c:order val="4"/>
          <c:tx>
            <c:strRef>
              <c:f>Sheet1!$F$1</c:f>
              <c:strCache>
                <c:ptCount val="1"/>
                <c:pt idx="0">
                  <c:v>Orange</c:v>
                </c:pt>
              </c:strCache>
            </c:strRef>
          </c:tx>
          <c:spPr>
            <a:solidFill>
              <a:schemeClr val="accent5"/>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Costs and tuition are too high</c:v>
                </c:pt>
                <c:pt idx="1">
                  <c:v>Too many graduates are burdened with student loans</c:v>
                </c:pt>
                <c:pt idx="2">
                  <c:v>Too many students take out student loans and don't graduate</c:v>
                </c:pt>
                <c:pt idx="3">
                  <c:v>Not enough focus on practical, real-world skills</c:v>
                </c:pt>
                <c:pt idx="4">
                  <c:v>Programs are not adequately preparing students to get good jobs</c:v>
                </c:pt>
                <c:pt idx="5">
                  <c:v>Poor quality of academics</c:v>
                </c:pt>
                <c:pt idx="6">
                  <c:v>Lack of tolerance of free speech on campuses</c:v>
                </c:pt>
                <c:pt idx="7">
                  <c:v>Ideological bias of faculty</c:v>
                </c:pt>
              </c:strCache>
            </c:strRef>
          </c:cat>
          <c:val>
            <c:numRef>
              <c:f>Sheet1!$F$2:$F$9</c:f>
            </c:numRef>
          </c:val>
          <c:extLst>
            <c:ext xmlns:c16="http://schemas.microsoft.com/office/drawing/2014/chart" uri="{C3380CC4-5D6E-409C-BE32-E72D297353CC}">
              <c16:uniqueId val="{00000004-3FEF-4A81-86EA-EFE7CC366A7D}"/>
            </c:ext>
          </c:extLst>
        </c:ser>
        <c:ser>
          <c:idx val="5"/>
          <c:order val="5"/>
          <c:tx>
            <c:strRef>
              <c:f>Sheet1!$G$1</c:f>
              <c:strCache>
                <c:ptCount val="1"/>
                <c:pt idx="0">
                  <c:v>Red</c:v>
                </c:pt>
              </c:strCache>
            </c:strRef>
          </c:tx>
          <c:spPr>
            <a:solidFill>
              <a:schemeClr val="accent6"/>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Costs and tuition are too high</c:v>
                </c:pt>
                <c:pt idx="1">
                  <c:v>Too many graduates are burdened with student loans</c:v>
                </c:pt>
                <c:pt idx="2">
                  <c:v>Too many students take out student loans and don't graduate</c:v>
                </c:pt>
                <c:pt idx="3">
                  <c:v>Not enough focus on practical, real-world skills</c:v>
                </c:pt>
                <c:pt idx="4">
                  <c:v>Programs are not adequately preparing students to get good jobs</c:v>
                </c:pt>
                <c:pt idx="5">
                  <c:v>Poor quality of academics</c:v>
                </c:pt>
                <c:pt idx="6">
                  <c:v>Lack of tolerance of free speech on campuses</c:v>
                </c:pt>
                <c:pt idx="7">
                  <c:v>Ideological bias of faculty</c:v>
                </c:pt>
              </c:strCache>
            </c:strRef>
          </c:cat>
          <c:val>
            <c:numRef>
              <c:f>Sheet1!$G$2:$G$9</c:f>
              <c:numCache>
                <c:formatCode>General</c:formatCode>
                <c:ptCount val="8"/>
              </c:numCache>
            </c:numRef>
          </c:val>
          <c:extLst>
            <c:ext xmlns:c16="http://schemas.microsoft.com/office/drawing/2014/chart" uri="{C3380CC4-5D6E-409C-BE32-E72D297353CC}">
              <c16:uniqueId val="{00000005-3FEF-4A81-86EA-EFE7CC366A7D}"/>
            </c:ext>
          </c:extLst>
        </c:ser>
        <c:ser>
          <c:idx val="6"/>
          <c:order val="6"/>
          <c:tx>
            <c:strRef>
              <c:f>Sheet1!$H$1</c:f>
              <c:strCache>
                <c:ptCount val="1"/>
                <c:pt idx="0">
                  <c:v>Dark Red</c:v>
                </c:pt>
              </c:strCache>
            </c:strRef>
          </c:tx>
          <c:spPr>
            <a:solidFill>
              <a:schemeClr val="accent1">
                <a:lumMod val="60000"/>
              </a:schemeClr>
            </a:solidFill>
            <a:ln>
              <a:noFill/>
            </a:ln>
            <a:effectLst/>
          </c:spPr>
          <c:invertIfNegative val="0"/>
          <c:dLbls>
            <c:spPr>
              <a:noFill/>
              <a:ln>
                <a:noFill/>
              </a:ln>
              <a:effectLst/>
            </c:spPr>
            <c:txPr>
              <a:bodyPr rot="0" spcFirstLastPara="1" vertOverflow="ellipsis" vert="horz" wrap="square" lIns="38100" tIns="19050" rIns="38100" bIns="19050" anchor="ctr" anchorCtr="1">
                <a:spAutoFit/>
              </a:bodyPr>
              <a:lstStyle/>
              <a:p>
                <a:pPr>
                  <a:defRPr sz="1197" b="0" i="0" u="none" strike="noStrike" kern="1200" baseline="0">
                    <a:solidFill>
                      <a:schemeClr val="tx1">
                        <a:lumMod val="75000"/>
                        <a:lumOff val="25000"/>
                      </a:schemeClr>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Sheet1!$A$2:$A$9</c:f>
              <c:strCache>
                <c:ptCount val="8"/>
                <c:pt idx="0">
                  <c:v>Costs and tuition are too high</c:v>
                </c:pt>
                <c:pt idx="1">
                  <c:v>Too many graduates are burdened with student loans</c:v>
                </c:pt>
                <c:pt idx="2">
                  <c:v>Too many students take out student loans and don't graduate</c:v>
                </c:pt>
                <c:pt idx="3">
                  <c:v>Not enough focus on practical, real-world skills</c:v>
                </c:pt>
                <c:pt idx="4">
                  <c:v>Programs are not adequately preparing students to get good jobs</c:v>
                </c:pt>
                <c:pt idx="5">
                  <c:v>Poor quality of academics</c:v>
                </c:pt>
                <c:pt idx="6">
                  <c:v>Lack of tolerance of free speech on campuses</c:v>
                </c:pt>
                <c:pt idx="7">
                  <c:v>Ideological bias of faculty</c:v>
                </c:pt>
              </c:strCache>
            </c:strRef>
          </c:cat>
          <c:val>
            <c:numRef>
              <c:f>Sheet1!$H$2:$H$9</c:f>
              <c:numCache>
                <c:formatCode>General</c:formatCode>
                <c:ptCount val="8"/>
              </c:numCache>
            </c:numRef>
          </c:val>
          <c:extLst>
            <c:ext xmlns:c16="http://schemas.microsoft.com/office/drawing/2014/chart" uri="{C3380CC4-5D6E-409C-BE32-E72D297353CC}">
              <c16:uniqueId val="{00000006-3FEF-4A81-86EA-EFE7CC366A7D}"/>
            </c:ext>
          </c:extLst>
        </c:ser>
        <c:dLbls>
          <c:dLblPos val="ctr"/>
          <c:showLegendKey val="0"/>
          <c:showVal val="1"/>
          <c:showCatName val="0"/>
          <c:showSerName val="0"/>
          <c:showPercent val="0"/>
          <c:showBubbleSize val="0"/>
        </c:dLbls>
        <c:gapWidth val="55"/>
        <c:overlap val="100"/>
        <c:axId val="-694277888"/>
        <c:axId val="-694389792"/>
      </c:barChart>
      <c:catAx>
        <c:axId val="-694277888"/>
        <c:scaling>
          <c:orientation val="maxMin"/>
        </c:scaling>
        <c:delete val="1"/>
        <c:axPos val="l"/>
        <c:numFmt formatCode="General" sourceLinked="0"/>
        <c:majorTickMark val="none"/>
        <c:minorTickMark val="none"/>
        <c:tickLblPos val="nextTo"/>
        <c:crossAx val="-694389792"/>
        <c:crossesAt val="0"/>
        <c:auto val="1"/>
        <c:lblAlgn val="ctr"/>
        <c:lblOffset val="100"/>
        <c:noMultiLvlLbl val="0"/>
      </c:catAx>
      <c:valAx>
        <c:axId val="-694389792"/>
        <c:scaling>
          <c:orientation val="minMax"/>
        </c:scaling>
        <c:delete val="0"/>
        <c:axPos val="t"/>
        <c:majorGridlines>
          <c:spPr>
            <a:ln w="9525" cap="flat" cmpd="sng" algn="ctr">
              <a:solidFill>
                <a:schemeClr val="tx1">
                  <a:lumMod val="15000"/>
                  <a:lumOff val="85000"/>
                </a:schemeClr>
              </a:solidFill>
              <a:round/>
            </a:ln>
            <a:effectLst/>
          </c:spPr>
        </c:majorGridlines>
        <c:numFmt formatCode="0%" sourceLinked="1"/>
        <c:majorTickMark val="none"/>
        <c:minorTickMark val="none"/>
        <c:tickLblPos val="high"/>
        <c:spPr>
          <a:noFill/>
          <a:ln>
            <a:noFill/>
          </a:ln>
          <a:effectLst/>
        </c:spPr>
        <c:txPr>
          <a:bodyPr rot="-60000000" spcFirstLastPara="1" vertOverflow="ellipsis" vert="horz" wrap="square" anchor="ctr" anchorCtr="1"/>
          <a:lstStyle/>
          <a:p>
            <a:pPr>
              <a:defRPr sz="800" b="0" i="0" u="none" strike="noStrike" kern="1200" baseline="0">
                <a:solidFill>
                  <a:schemeClr val="bg1">
                    <a:lumMod val="50000"/>
                  </a:schemeClr>
                </a:solidFill>
                <a:latin typeface="Century Gothic" panose="020B0502020202020204" pitchFamily="34" charset="0"/>
                <a:ea typeface="+mn-ea"/>
                <a:cs typeface="+mn-cs"/>
              </a:defRPr>
            </a:pPr>
            <a:endParaRPr lang="en-US"/>
          </a:p>
        </c:txPr>
        <c:crossAx val="-694277888"/>
        <c:crossesAt val="100"/>
        <c:crossBetween val="between"/>
      </c:valAx>
      <c:spPr>
        <a:noFill/>
        <a:ln>
          <a:noFill/>
        </a:ln>
        <a:effectLst/>
      </c:spPr>
    </c:plotArea>
    <c:plotVisOnly val="1"/>
    <c:dispBlanksAs val="gap"/>
    <c:showDLblsOverMax val="0"/>
  </c:chart>
  <c:spPr>
    <a:noFill/>
    <a:ln>
      <a:noFill/>
    </a:ln>
    <a:effectLst/>
  </c:spPr>
  <c:txPr>
    <a:bodyPr/>
    <a:lstStyle/>
    <a:p>
      <a:pPr>
        <a:defRPr/>
      </a:pPr>
      <a:endParaRPr lang="en-US"/>
    </a:p>
  </c:txPr>
  <c:externalData r:id="rId3">
    <c:autoUpdate val="0"/>
  </c:externalData>
  <c:userShapes r:id="rId4"/>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0465445891251954"/>
          <c:y val="2.34970169349892E-2"/>
          <c:w val="0.89534554108748032"/>
          <c:h val="0.931456319521212"/>
        </c:manualLayout>
      </c:layout>
      <c:barChart>
        <c:barDir val="bar"/>
        <c:grouping val="percentStacked"/>
        <c:varyColors val="0"/>
        <c:ser>
          <c:idx val="0"/>
          <c:order val="0"/>
          <c:tx>
            <c:strRef>
              <c:f>Sheet1!$B$1</c:f>
              <c:strCache>
                <c:ptCount val="1"/>
                <c:pt idx="0">
                  <c:v>Dark Blue</c:v>
                </c:pt>
              </c:strCache>
            </c:strRef>
          </c:tx>
          <c:spPr>
            <a:solidFill>
              <a:srgbClr val="0F2D52"/>
            </a:solidFill>
            <a:ln w="44450">
              <a:solidFill>
                <a:schemeClr val="bg1"/>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November 2025</c:v>
                </c:pt>
                <c:pt idx="1">
                  <c:v>March 2024</c:v>
                </c:pt>
              </c:strCache>
            </c:strRef>
          </c:cat>
          <c:val>
            <c:numRef>
              <c:f>Sheet1!$B$2:$B$3</c:f>
              <c:numCache>
                <c:formatCode>General</c:formatCode>
                <c:ptCount val="2"/>
              </c:numCache>
            </c:numRef>
          </c:val>
          <c:extLst>
            <c:ext xmlns:c16="http://schemas.microsoft.com/office/drawing/2014/chart" uri="{C3380CC4-5D6E-409C-BE32-E72D297353CC}">
              <c16:uniqueId val="{00000000-4947-419F-B06F-884A60455185}"/>
            </c:ext>
          </c:extLst>
        </c:ser>
        <c:ser>
          <c:idx val="1"/>
          <c:order val="1"/>
          <c:tx>
            <c:strRef>
              <c:f>Sheet1!$C$1</c:f>
              <c:strCache>
                <c:ptCount val="1"/>
                <c:pt idx="0">
                  <c:v>Blue</c:v>
                </c:pt>
              </c:strCache>
            </c:strRef>
          </c:tx>
          <c:spPr>
            <a:solidFill>
              <a:srgbClr val="002642"/>
            </a:solidFill>
            <a:ln w="38100">
              <a:solidFill>
                <a:srgbClr val="FFFFFF"/>
              </a:solidFill>
            </a:ln>
          </c:spPr>
          <c:invertIfNegative val="0"/>
          <c:dLbls>
            <c:dLbl>
              <c:idx val="0"/>
              <c:layout>
                <c:manualLayout>
                  <c:x val="-0.19021980647062642"/>
                  <c:y val="-8.3603464347972636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1468-AB41-92E1-0309838407D2}"/>
                </c:ext>
              </c:extLst>
            </c:dLbl>
            <c:dLbl>
              <c:idx val="1"/>
              <c:layout>
                <c:manualLayout>
                  <c:x val="-0.21007205114881139"/>
                  <c:y val="-4.1796794767138728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1468-AB41-92E1-0309838407D2}"/>
                </c:ext>
              </c:extLst>
            </c:dLbl>
            <c:numFmt formatCode="0%" sourceLinked="0"/>
            <c:spPr>
              <a:noFill/>
              <a:ln>
                <a:noFill/>
              </a:ln>
              <a:effectLst/>
            </c:spPr>
            <c:txPr>
              <a:bodyPr wrap="square" lIns="38100" tIns="19050" rIns="38100" bIns="19050" anchor="ctr" anchorCtr="0">
                <a:spAutoFit/>
              </a:bodyPr>
              <a:lstStyle/>
              <a:p>
                <a:pPr algn="ctr">
                  <a:defRPr lang="en-US" sz="2400" b="1" i="0" u="none" strike="noStrike" kern="1200" baseline="0">
                    <a:solidFill>
                      <a:schemeClr val="bg1"/>
                    </a:solidFill>
                    <a:latin typeface="Century Gothic" panose="020B0502020202020204" pitchFamily="34" charset="0"/>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November 2025</c:v>
                </c:pt>
                <c:pt idx="1">
                  <c:v>March 2024</c:v>
                </c:pt>
              </c:strCache>
            </c:strRef>
          </c:cat>
          <c:val>
            <c:numRef>
              <c:f>Sheet1!$C$2:$C$3</c:f>
              <c:numCache>
                <c:formatCode>0%</c:formatCode>
                <c:ptCount val="2"/>
                <c:pt idx="0">
                  <c:v>0.54</c:v>
                </c:pt>
                <c:pt idx="1">
                  <c:v>0.56999999999999995</c:v>
                </c:pt>
              </c:numCache>
            </c:numRef>
          </c:val>
          <c:extLst>
            <c:ext xmlns:c16="http://schemas.microsoft.com/office/drawing/2014/chart" uri="{C3380CC4-5D6E-409C-BE32-E72D297353CC}">
              <c16:uniqueId val="{00000001-4947-419F-B06F-884A60455185}"/>
            </c:ext>
          </c:extLst>
        </c:ser>
        <c:ser>
          <c:idx val="2"/>
          <c:order val="2"/>
          <c:tx>
            <c:strRef>
              <c:f>Sheet1!$D$1</c:f>
              <c:strCache>
                <c:ptCount val="1"/>
                <c:pt idx="0">
                  <c:v>Green</c:v>
                </c:pt>
              </c:strCache>
            </c:strRef>
          </c:tx>
          <c:spPr>
            <a:solidFill>
              <a:srgbClr val="72BF44"/>
            </a:solidFill>
            <a:ln w="4445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November 2025</c:v>
                </c:pt>
                <c:pt idx="1">
                  <c:v>March 2024</c:v>
                </c:pt>
              </c:strCache>
            </c:strRef>
          </c:cat>
          <c:val>
            <c:numRef>
              <c:f>Sheet1!$D$2:$D$3</c:f>
              <c:numCache>
                <c:formatCode>General</c:formatCode>
                <c:ptCount val="2"/>
              </c:numCache>
            </c:numRef>
          </c:val>
          <c:extLst>
            <c:ext xmlns:c16="http://schemas.microsoft.com/office/drawing/2014/chart" uri="{C3380CC4-5D6E-409C-BE32-E72D297353CC}">
              <c16:uniqueId val="{00000002-4947-419F-B06F-884A60455185}"/>
            </c:ext>
          </c:extLst>
        </c:ser>
        <c:ser>
          <c:idx val="3"/>
          <c:order val="3"/>
          <c:tx>
            <c:strRef>
              <c:f>Sheet1!$E$1</c:f>
              <c:strCache>
                <c:ptCount val="1"/>
                <c:pt idx="0">
                  <c:v>Gray</c:v>
                </c:pt>
              </c:strCache>
            </c:strRef>
          </c:tx>
          <c:spPr>
            <a:solidFill>
              <a:srgbClr val="D9DFEC"/>
            </a:solidFill>
            <a:ln w="38100">
              <a:solidFill>
                <a:sysClr val="window" lastClr="FFFFFF"/>
              </a:solidFill>
            </a:ln>
          </c:spPr>
          <c:invertIfNegative val="0"/>
          <c:cat>
            <c:strRef>
              <c:f>Sheet1!$A$2:$A$3</c:f>
              <c:strCache>
                <c:ptCount val="2"/>
                <c:pt idx="0">
                  <c:v>November 2025</c:v>
                </c:pt>
                <c:pt idx="1">
                  <c:v>March 2024</c:v>
                </c:pt>
              </c:strCache>
            </c:strRef>
          </c:cat>
          <c:val>
            <c:numRef>
              <c:f>Sheet1!$E$2:$E$3</c:f>
              <c:numCache>
                <c:formatCode>0</c:formatCode>
                <c:ptCount val="2"/>
                <c:pt idx="0">
                  <c:v>0</c:v>
                </c:pt>
                <c:pt idx="1">
                  <c:v>0</c:v>
                </c:pt>
              </c:numCache>
            </c:numRef>
          </c:val>
          <c:extLst>
            <c:ext xmlns:c16="http://schemas.microsoft.com/office/drawing/2014/chart" uri="{C3380CC4-5D6E-409C-BE32-E72D297353CC}">
              <c16:uniqueId val="{00000003-4947-419F-B06F-884A60455185}"/>
            </c:ext>
          </c:extLst>
        </c:ser>
        <c:ser>
          <c:idx val="4"/>
          <c:order val="4"/>
          <c:tx>
            <c:strRef>
              <c:f>Sheet1!$F$1</c:f>
              <c:strCache>
                <c:ptCount val="1"/>
                <c:pt idx="0">
                  <c:v>Orange</c:v>
                </c:pt>
              </c:strCache>
            </c:strRef>
          </c:tx>
          <c:spPr>
            <a:solidFill>
              <a:srgbClr val="5A0097"/>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ontserrat" panose="000005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November 2025</c:v>
                </c:pt>
                <c:pt idx="1">
                  <c:v>March 2024</c:v>
                </c:pt>
              </c:strCache>
            </c:strRef>
          </c:cat>
          <c:val>
            <c:numRef>
              <c:f>Sheet1!$F$2:$F$3</c:f>
              <c:numCache>
                <c:formatCode>General</c:formatCode>
                <c:ptCount val="2"/>
              </c:numCache>
            </c:numRef>
          </c:val>
          <c:extLst>
            <c:ext xmlns:c16="http://schemas.microsoft.com/office/drawing/2014/chart" uri="{C3380CC4-5D6E-409C-BE32-E72D297353CC}">
              <c16:uniqueId val="{00000004-4947-419F-B06F-884A60455185}"/>
            </c:ext>
          </c:extLst>
        </c:ser>
        <c:ser>
          <c:idx val="5"/>
          <c:order val="5"/>
          <c:tx>
            <c:strRef>
              <c:f>Sheet1!$G$1</c:f>
              <c:strCache>
                <c:ptCount val="1"/>
                <c:pt idx="0">
                  <c:v>Red</c:v>
                </c:pt>
              </c:strCache>
            </c:strRef>
          </c:tx>
          <c:spPr>
            <a:solidFill>
              <a:srgbClr val="F2643B"/>
            </a:solidFill>
            <a:ln w="38100">
              <a:solidFill>
                <a:sysClr val="window" lastClr="FFFFFF"/>
              </a:solidFill>
            </a:ln>
          </c:spPr>
          <c:invertIfNegative val="0"/>
          <c:dLbls>
            <c:dLbl>
              <c:idx val="0"/>
              <c:layout>
                <c:manualLayout>
                  <c:x val="0.15569033358421747"/>
                  <c:y val="4.180996118539935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1468-AB41-92E1-0309838407D2}"/>
                </c:ext>
              </c:extLst>
            </c:dLbl>
            <c:dLbl>
              <c:idx val="1"/>
              <c:layout>
                <c:manualLayout>
                  <c:x val="0.1449951242442882"/>
                  <c:y val="-4.1800086371703788E-3"/>
                </c:manualLayout>
              </c:layout>
              <c:dLblPos val="ctr"/>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1468-AB41-92E1-0309838407D2}"/>
                </c:ext>
              </c:extLst>
            </c:dLbl>
            <c:spPr>
              <a:noFill/>
              <a:ln>
                <a:noFill/>
              </a:ln>
              <a:effectLst/>
            </c:spPr>
            <c:txPr>
              <a:bodyPr wrap="square" lIns="38100" tIns="19050" rIns="38100" bIns="19050" anchor="ctr" anchorCtr="0">
                <a:spAutoFit/>
              </a:bodyPr>
              <a:lstStyle/>
              <a:p>
                <a:pPr algn="ctr">
                  <a:defRPr lang="en-US" sz="2400" b="1" i="0" u="none" strike="noStrike" kern="1200" baseline="0">
                    <a:solidFill>
                      <a:schemeClr val="bg1"/>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November 2025</c:v>
                </c:pt>
                <c:pt idx="1">
                  <c:v>March 2024</c:v>
                </c:pt>
              </c:strCache>
            </c:strRef>
          </c:cat>
          <c:val>
            <c:numRef>
              <c:f>Sheet1!$G$2:$G$3</c:f>
              <c:numCache>
                <c:formatCode>0%</c:formatCode>
                <c:ptCount val="2"/>
                <c:pt idx="0">
                  <c:v>0.46</c:v>
                </c:pt>
                <c:pt idx="1">
                  <c:v>0.43</c:v>
                </c:pt>
              </c:numCache>
            </c:numRef>
          </c:val>
          <c:extLst>
            <c:ext xmlns:c16="http://schemas.microsoft.com/office/drawing/2014/chart" uri="{C3380CC4-5D6E-409C-BE32-E72D297353CC}">
              <c16:uniqueId val="{00000005-4947-419F-B06F-884A60455185}"/>
            </c:ext>
          </c:extLst>
        </c:ser>
        <c:ser>
          <c:idx val="6"/>
          <c:order val="6"/>
          <c:tx>
            <c:strRef>
              <c:f>Sheet1!$H$1</c:f>
              <c:strCache>
                <c:ptCount val="1"/>
                <c:pt idx="0">
                  <c:v>Dark Red</c:v>
                </c:pt>
              </c:strCache>
            </c:strRef>
          </c:tx>
          <c:spPr>
            <a:solidFill>
              <a:srgbClr val="840B0D"/>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Sheet1!$A$2:$A$3</c:f>
              <c:strCache>
                <c:ptCount val="2"/>
                <c:pt idx="0">
                  <c:v>November 2025</c:v>
                </c:pt>
                <c:pt idx="1">
                  <c:v>March 2024</c:v>
                </c:pt>
              </c:strCache>
            </c:strRef>
          </c:cat>
          <c:val>
            <c:numRef>
              <c:f>Sheet1!$H$2:$H$3</c:f>
              <c:numCache>
                <c:formatCode>General</c:formatCode>
                <c:ptCount val="2"/>
              </c:numCache>
            </c:numRef>
          </c:val>
          <c:extLst>
            <c:ext xmlns:c16="http://schemas.microsoft.com/office/drawing/2014/chart" uri="{C3380CC4-5D6E-409C-BE32-E72D297353CC}">
              <c16:uniqueId val="{00000006-4947-419F-B06F-884A60455185}"/>
            </c:ext>
          </c:extLst>
        </c:ser>
        <c:dLbls>
          <c:showLegendKey val="0"/>
          <c:showVal val="0"/>
          <c:showCatName val="0"/>
          <c:showSerName val="0"/>
          <c:showPercent val="0"/>
          <c:showBubbleSize val="0"/>
        </c:dLbls>
        <c:gapWidth val="10"/>
        <c:overlap val="100"/>
        <c:axId val="-694277888"/>
        <c:axId val="-694389792"/>
      </c:barChart>
      <c:catAx>
        <c:axId val="-694277888"/>
        <c:scaling>
          <c:orientation val="maxMin"/>
        </c:scaling>
        <c:delete val="1"/>
        <c:axPos val="l"/>
        <c:numFmt formatCode="General" sourceLinked="0"/>
        <c:majorTickMark val="out"/>
        <c:minorTickMark val="none"/>
        <c:tickLblPos val="nextTo"/>
        <c:crossAx val="-694389792"/>
        <c:crosses val="autoZero"/>
        <c:auto val="1"/>
        <c:lblAlgn val="ctr"/>
        <c:lblOffset val="100"/>
        <c:noMultiLvlLbl val="0"/>
      </c:catAx>
      <c:valAx>
        <c:axId val="-694389792"/>
        <c:scaling>
          <c:orientation val="minMax"/>
        </c:scaling>
        <c:delete val="1"/>
        <c:axPos val="t"/>
        <c:numFmt formatCode="0%" sourceLinked="1"/>
        <c:majorTickMark val="out"/>
        <c:minorTickMark val="none"/>
        <c:tickLblPos val="none"/>
        <c:crossAx val="-694277888"/>
        <c:crosses val="autoZero"/>
        <c:crossBetween val="between"/>
      </c:valAx>
    </c:plotArea>
    <c:plotVisOnly val="1"/>
    <c:dispBlanksAs val="gap"/>
    <c:showDLblsOverMax val="0"/>
  </c:chart>
  <c:spPr>
    <a:noFill/>
  </c:spPr>
  <c:txPr>
    <a:bodyPr/>
    <a:lstStyle/>
    <a:p>
      <a:pPr>
        <a:defRPr sz="1600" b="1">
          <a:solidFill>
            <a:schemeClr val="tx2"/>
          </a:solidFill>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16778749062494452"/>
          <c:y val="2.34970169349892E-2"/>
          <c:w val="0.83221250937505553"/>
          <c:h val="0.931456319521212"/>
        </c:manualLayout>
      </c:layout>
      <c:barChart>
        <c:barDir val="bar"/>
        <c:grouping val="percentStacked"/>
        <c:varyColors val="0"/>
        <c:ser>
          <c:idx val="0"/>
          <c:order val="0"/>
          <c:tx>
            <c:strRef>
              <c:f>Sheet1!$B$1</c:f>
              <c:strCache>
                <c:ptCount val="1"/>
                <c:pt idx="0">
                  <c:v>Dark Blue</c:v>
                </c:pt>
              </c:strCache>
            </c:strRef>
          </c:tx>
          <c:spPr>
            <a:solidFill>
              <a:srgbClr val="0F2D52"/>
            </a:solidFill>
            <a:ln w="44450">
              <a:solidFill>
                <a:schemeClr val="bg1"/>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Overall</c:v>
                </c:pt>
                <c:pt idx="2">
                  <c:v>Liberal Democrats</c:v>
                </c:pt>
                <c:pt idx="3">
                  <c:v>Non-liberal Democrats</c:v>
                </c:pt>
                <c:pt idx="4">
                  <c:v>Independents</c:v>
                </c:pt>
                <c:pt idx="5">
                  <c:v>Non-MAGA Republicans</c:v>
                </c:pt>
                <c:pt idx="6">
                  <c:v>MAGA Republicans</c:v>
                </c:pt>
              </c:strCache>
            </c:strRef>
          </c:cat>
          <c:val>
            <c:numRef>
              <c:f>Sheet1!$B$2:$B$8</c:f>
              <c:numCache>
                <c:formatCode>General</c:formatCode>
                <c:ptCount val="7"/>
              </c:numCache>
            </c:numRef>
          </c:val>
          <c:extLst>
            <c:ext xmlns:c16="http://schemas.microsoft.com/office/drawing/2014/chart" uri="{C3380CC4-5D6E-409C-BE32-E72D297353CC}">
              <c16:uniqueId val="{00000000-60C1-4D87-8E2B-A8304F2D0079}"/>
            </c:ext>
          </c:extLst>
        </c:ser>
        <c:ser>
          <c:idx val="1"/>
          <c:order val="1"/>
          <c:tx>
            <c:strRef>
              <c:f>Sheet1!$C$1</c:f>
              <c:strCache>
                <c:ptCount val="1"/>
                <c:pt idx="0">
                  <c:v>Blue</c:v>
                </c:pt>
              </c:strCache>
            </c:strRef>
          </c:tx>
          <c:spPr>
            <a:solidFill>
              <a:srgbClr val="002642"/>
            </a:solidFill>
            <a:ln w="38100">
              <a:solidFill>
                <a:srgbClr val="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ontserrat" pitchFamily="2" charset="77"/>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Overall</c:v>
                </c:pt>
                <c:pt idx="2">
                  <c:v>Liberal Democrats</c:v>
                </c:pt>
                <c:pt idx="3">
                  <c:v>Non-liberal Democrats</c:v>
                </c:pt>
                <c:pt idx="4">
                  <c:v>Independents</c:v>
                </c:pt>
                <c:pt idx="5">
                  <c:v>Non-MAGA Republicans</c:v>
                </c:pt>
                <c:pt idx="6">
                  <c:v>MAGA Republicans</c:v>
                </c:pt>
              </c:strCache>
            </c:strRef>
          </c:cat>
          <c:val>
            <c:numRef>
              <c:f>Sheet1!$C$2:$C$8</c:f>
              <c:numCache>
                <c:formatCode>General</c:formatCode>
                <c:ptCount val="7"/>
                <c:pt idx="0" formatCode="0%">
                  <c:v>0.61</c:v>
                </c:pt>
                <c:pt idx="2" formatCode="0%">
                  <c:v>0.62</c:v>
                </c:pt>
                <c:pt idx="3" formatCode="0%">
                  <c:v>0.56000000000000005</c:v>
                </c:pt>
                <c:pt idx="4" formatCode="0%">
                  <c:v>0.56000000000000005</c:v>
                </c:pt>
                <c:pt idx="5" formatCode="0%">
                  <c:v>0.57999999999999996</c:v>
                </c:pt>
                <c:pt idx="6" formatCode="0%">
                  <c:v>0.66</c:v>
                </c:pt>
              </c:numCache>
            </c:numRef>
          </c:val>
          <c:extLst>
            <c:ext xmlns:c16="http://schemas.microsoft.com/office/drawing/2014/chart" uri="{C3380CC4-5D6E-409C-BE32-E72D297353CC}">
              <c16:uniqueId val="{00000001-60C1-4D87-8E2B-A8304F2D0079}"/>
            </c:ext>
          </c:extLst>
        </c:ser>
        <c:ser>
          <c:idx val="2"/>
          <c:order val="2"/>
          <c:tx>
            <c:strRef>
              <c:f>Sheet1!$D$1</c:f>
              <c:strCache>
                <c:ptCount val="1"/>
                <c:pt idx="0">
                  <c:v>Green</c:v>
                </c:pt>
              </c:strCache>
            </c:strRef>
          </c:tx>
          <c:spPr>
            <a:solidFill>
              <a:srgbClr val="72BF44"/>
            </a:solidFill>
            <a:ln w="4445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Overall</c:v>
                </c:pt>
                <c:pt idx="2">
                  <c:v>Liberal Democrats</c:v>
                </c:pt>
                <c:pt idx="3">
                  <c:v>Non-liberal Democrats</c:v>
                </c:pt>
                <c:pt idx="4">
                  <c:v>Independents</c:v>
                </c:pt>
                <c:pt idx="5">
                  <c:v>Non-MAGA Republicans</c:v>
                </c:pt>
                <c:pt idx="6">
                  <c:v>MAGA Republicans</c:v>
                </c:pt>
              </c:strCache>
            </c:strRef>
          </c:cat>
          <c:val>
            <c:numRef>
              <c:f>Sheet1!$D$2:$D$8</c:f>
              <c:numCache>
                <c:formatCode>General</c:formatCode>
                <c:ptCount val="7"/>
              </c:numCache>
            </c:numRef>
          </c:val>
          <c:extLst>
            <c:ext xmlns:c16="http://schemas.microsoft.com/office/drawing/2014/chart" uri="{C3380CC4-5D6E-409C-BE32-E72D297353CC}">
              <c16:uniqueId val="{00000002-60C1-4D87-8E2B-A8304F2D0079}"/>
            </c:ext>
          </c:extLst>
        </c:ser>
        <c:ser>
          <c:idx val="3"/>
          <c:order val="3"/>
          <c:tx>
            <c:strRef>
              <c:f>Sheet1!$E$1</c:f>
              <c:strCache>
                <c:ptCount val="1"/>
                <c:pt idx="0">
                  <c:v>Gray</c:v>
                </c:pt>
              </c:strCache>
            </c:strRef>
          </c:tx>
          <c:spPr>
            <a:solidFill>
              <a:srgbClr val="D9DFEC"/>
            </a:solidFill>
            <a:ln w="38100">
              <a:solidFill>
                <a:sysClr val="window" lastClr="FFFFFF"/>
              </a:solidFill>
            </a:ln>
          </c:spPr>
          <c:invertIfNegative val="0"/>
          <c:cat>
            <c:strRef>
              <c:f>Sheet1!$A$2:$A$8</c:f>
              <c:strCache>
                <c:ptCount val="7"/>
                <c:pt idx="0">
                  <c:v>Overall</c:v>
                </c:pt>
                <c:pt idx="2">
                  <c:v>Liberal Democrats</c:v>
                </c:pt>
                <c:pt idx="3">
                  <c:v>Non-liberal Democrats</c:v>
                </c:pt>
                <c:pt idx="4">
                  <c:v>Independents</c:v>
                </c:pt>
                <c:pt idx="5">
                  <c:v>Non-MAGA Republicans</c:v>
                </c:pt>
                <c:pt idx="6">
                  <c:v>MAGA Republicans</c:v>
                </c:pt>
              </c:strCache>
            </c:strRef>
          </c:cat>
          <c:val>
            <c:numRef>
              <c:f>Sheet1!$E$2:$E$8</c:f>
              <c:numCache>
                <c:formatCode>General</c:formatCode>
                <c:ptCount val="7"/>
                <c:pt idx="0" formatCode="0%">
                  <c:v>0</c:v>
                </c:pt>
                <c:pt idx="2" formatCode="0%">
                  <c:v>0</c:v>
                </c:pt>
                <c:pt idx="3" formatCode="0%">
                  <c:v>0</c:v>
                </c:pt>
                <c:pt idx="4" formatCode="0%">
                  <c:v>0</c:v>
                </c:pt>
                <c:pt idx="5" formatCode="0%">
                  <c:v>0</c:v>
                </c:pt>
                <c:pt idx="6" formatCode="0%">
                  <c:v>0</c:v>
                </c:pt>
              </c:numCache>
            </c:numRef>
          </c:val>
          <c:extLst>
            <c:ext xmlns:c16="http://schemas.microsoft.com/office/drawing/2014/chart" uri="{C3380CC4-5D6E-409C-BE32-E72D297353CC}">
              <c16:uniqueId val="{00000003-60C1-4D87-8E2B-A8304F2D0079}"/>
            </c:ext>
          </c:extLst>
        </c:ser>
        <c:ser>
          <c:idx val="4"/>
          <c:order val="4"/>
          <c:tx>
            <c:strRef>
              <c:f>Sheet1!$F$1</c:f>
              <c:strCache>
                <c:ptCount val="1"/>
                <c:pt idx="0">
                  <c:v>Orange</c:v>
                </c:pt>
              </c:strCache>
            </c:strRef>
          </c:tx>
          <c:spPr>
            <a:solidFill>
              <a:srgbClr val="5A0097"/>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ontserrat" panose="00000500000000000000" pitchFamily="2" charset="0"/>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Overall</c:v>
                </c:pt>
                <c:pt idx="2">
                  <c:v>Liberal Democrats</c:v>
                </c:pt>
                <c:pt idx="3">
                  <c:v>Non-liberal Democrats</c:v>
                </c:pt>
                <c:pt idx="4">
                  <c:v>Independents</c:v>
                </c:pt>
                <c:pt idx="5">
                  <c:v>Non-MAGA Republicans</c:v>
                </c:pt>
                <c:pt idx="6">
                  <c:v>MAGA Republicans</c:v>
                </c:pt>
              </c:strCache>
            </c:strRef>
          </c:cat>
          <c:val>
            <c:numRef>
              <c:f>Sheet1!$F$2:$F$8</c:f>
              <c:numCache>
                <c:formatCode>General</c:formatCode>
                <c:ptCount val="7"/>
              </c:numCache>
            </c:numRef>
          </c:val>
          <c:extLst>
            <c:ext xmlns:c16="http://schemas.microsoft.com/office/drawing/2014/chart" uri="{C3380CC4-5D6E-409C-BE32-E72D297353CC}">
              <c16:uniqueId val="{00000004-60C1-4D87-8E2B-A8304F2D0079}"/>
            </c:ext>
          </c:extLst>
        </c:ser>
        <c:ser>
          <c:idx val="5"/>
          <c:order val="5"/>
          <c:tx>
            <c:strRef>
              <c:f>Sheet1!$G$1</c:f>
              <c:strCache>
                <c:ptCount val="1"/>
                <c:pt idx="0">
                  <c:v>Red</c:v>
                </c:pt>
              </c:strCache>
            </c:strRef>
          </c:tx>
          <c:spPr>
            <a:solidFill>
              <a:srgbClr val="F2643B"/>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ontserrat" pitchFamily="2" charset="77"/>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Overall</c:v>
                </c:pt>
                <c:pt idx="2">
                  <c:v>Liberal Democrats</c:v>
                </c:pt>
                <c:pt idx="3">
                  <c:v>Non-liberal Democrats</c:v>
                </c:pt>
                <c:pt idx="4">
                  <c:v>Independents</c:v>
                </c:pt>
                <c:pt idx="5">
                  <c:v>Non-MAGA Republicans</c:v>
                </c:pt>
                <c:pt idx="6">
                  <c:v>MAGA Republicans</c:v>
                </c:pt>
              </c:strCache>
            </c:strRef>
          </c:cat>
          <c:val>
            <c:numRef>
              <c:f>Sheet1!$G$2:$G$8</c:f>
              <c:numCache>
                <c:formatCode>General</c:formatCode>
                <c:ptCount val="7"/>
                <c:pt idx="0" formatCode="0%">
                  <c:v>0.39</c:v>
                </c:pt>
                <c:pt idx="2" formatCode="0%">
                  <c:v>0.38</c:v>
                </c:pt>
                <c:pt idx="3" formatCode="0%">
                  <c:v>0.44</c:v>
                </c:pt>
                <c:pt idx="4" formatCode="0%">
                  <c:v>0.44</c:v>
                </c:pt>
                <c:pt idx="5" formatCode="0%">
                  <c:v>0.42</c:v>
                </c:pt>
                <c:pt idx="6" formatCode="0%">
                  <c:v>0.34</c:v>
                </c:pt>
              </c:numCache>
            </c:numRef>
          </c:val>
          <c:extLst>
            <c:ext xmlns:c16="http://schemas.microsoft.com/office/drawing/2014/chart" uri="{C3380CC4-5D6E-409C-BE32-E72D297353CC}">
              <c16:uniqueId val="{00000005-60C1-4D87-8E2B-A8304F2D0079}"/>
            </c:ext>
          </c:extLst>
        </c:ser>
        <c:ser>
          <c:idx val="6"/>
          <c:order val="6"/>
          <c:tx>
            <c:strRef>
              <c:f>Sheet1!$H$1</c:f>
              <c:strCache>
                <c:ptCount val="1"/>
                <c:pt idx="0">
                  <c:v>Dark Red</c:v>
                </c:pt>
              </c:strCache>
            </c:strRef>
          </c:tx>
          <c:spPr>
            <a:solidFill>
              <a:srgbClr val="840B0D"/>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Sheet1!$A$2:$A$8</c:f>
              <c:strCache>
                <c:ptCount val="7"/>
                <c:pt idx="0">
                  <c:v>Overall</c:v>
                </c:pt>
                <c:pt idx="2">
                  <c:v>Liberal Democrats</c:v>
                </c:pt>
                <c:pt idx="3">
                  <c:v>Non-liberal Democrats</c:v>
                </c:pt>
                <c:pt idx="4">
                  <c:v>Independents</c:v>
                </c:pt>
                <c:pt idx="5">
                  <c:v>Non-MAGA Republicans</c:v>
                </c:pt>
                <c:pt idx="6">
                  <c:v>MAGA Republicans</c:v>
                </c:pt>
              </c:strCache>
            </c:strRef>
          </c:cat>
          <c:val>
            <c:numRef>
              <c:f>Sheet1!$H$2:$H$8</c:f>
              <c:numCache>
                <c:formatCode>General</c:formatCode>
                <c:ptCount val="7"/>
              </c:numCache>
            </c:numRef>
          </c:val>
          <c:extLst>
            <c:ext xmlns:c16="http://schemas.microsoft.com/office/drawing/2014/chart" uri="{C3380CC4-5D6E-409C-BE32-E72D297353CC}">
              <c16:uniqueId val="{00000006-60C1-4D87-8E2B-A8304F2D0079}"/>
            </c:ext>
          </c:extLst>
        </c:ser>
        <c:dLbls>
          <c:showLegendKey val="0"/>
          <c:showVal val="0"/>
          <c:showCatName val="0"/>
          <c:showSerName val="0"/>
          <c:showPercent val="0"/>
          <c:showBubbleSize val="0"/>
        </c:dLbls>
        <c:gapWidth val="10"/>
        <c:overlap val="100"/>
        <c:axId val="-694277888"/>
        <c:axId val="-694389792"/>
      </c:barChart>
      <c:catAx>
        <c:axId val="-694277888"/>
        <c:scaling>
          <c:orientation val="maxMin"/>
        </c:scaling>
        <c:delete val="0"/>
        <c:axPos val="l"/>
        <c:numFmt formatCode="General" sourceLinked="0"/>
        <c:majorTickMark val="out"/>
        <c:minorTickMark val="none"/>
        <c:tickLblPos val="nextTo"/>
        <c:spPr>
          <a:ln>
            <a:noFill/>
          </a:ln>
        </c:spPr>
        <c:txPr>
          <a:bodyPr/>
          <a:lstStyle/>
          <a:p>
            <a:pPr>
              <a:defRPr sz="1400" b="1" i="0" baseline="0">
                <a:solidFill>
                  <a:schemeClr val="bg2">
                    <a:lumMod val="25000"/>
                  </a:schemeClr>
                </a:solidFill>
                <a:latin typeface="Century Gothic" panose="020B0502020202020204" pitchFamily="34" charset="0"/>
                <a:cs typeface="Calibri (Body)"/>
              </a:defRPr>
            </a:pPr>
            <a:endParaRPr lang="en-US"/>
          </a:p>
        </c:txPr>
        <c:crossAx val="-694389792"/>
        <c:crosses val="autoZero"/>
        <c:auto val="1"/>
        <c:lblAlgn val="ctr"/>
        <c:lblOffset val="100"/>
        <c:noMultiLvlLbl val="0"/>
      </c:catAx>
      <c:valAx>
        <c:axId val="-694389792"/>
        <c:scaling>
          <c:orientation val="minMax"/>
        </c:scaling>
        <c:delete val="1"/>
        <c:axPos val="t"/>
        <c:numFmt formatCode="0%" sourceLinked="1"/>
        <c:majorTickMark val="out"/>
        <c:minorTickMark val="none"/>
        <c:tickLblPos val="none"/>
        <c:crossAx val="-694277888"/>
        <c:crosses val="autoZero"/>
        <c:crossBetween val="between"/>
      </c:valAx>
    </c:plotArea>
    <c:plotVisOnly val="1"/>
    <c:dispBlanksAs val="gap"/>
    <c:showDLblsOverMax val="0"/>
  </c:chart>
  <c:spPr>
    <a:noFill/>
  </c:spPr>
  <c:txPr>
    <a:bodyPr/>
    <a:lstStyle/>
    <a:p>
      <a:pPr>
        <a:defRPr sz="1600" b="1">
          <a:solidFill>
            <a:schemeClr val="tx2"/>
          </a:solidFill>
        </a:defRPr>
      </a:pPr>
      <a:endParaRPr lang="en-US"/>
    </a:p>
  </c:txPr>
  <c:externalData r:id="rId2">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45353415102503863"/>
          <c:y val="2.34970169349892E-2"/>
          <c:w val="0.54646584897496131"/>
          <c:h val="0.931456319521212"/>
        </c:manualLayout>
      </c:layout>
      <c:barChart>
        <c:barDir val="bar"/>
        <c:grouping val="percentStacked"/>
        <c:varyColors val="0"/>
        <c:ser>
          <c:idx val="0"/>
          <c:order val="0"/>
          <c:tx>
            <c:strRef>
              <c:f>Sheet1!$B$1</c:f>
              <c:strCache>
                <c:ptCount val="1"/>
                <c:pt idx="0">
                  <c:v>Dark Blue</c:v>
                </c:pt>
              </c:strCache>
            </c:strRef>
          </c:tx>
          <c:spPr>
            <a:solidFill>
              <a:srgbClr val="0F2D52"/>
            </a:solidFill>
            <a:ln w="44450">
              <a:solidFill>
                <a:schemeClr val="bg1"/>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Sheet1!$A$2:$A$15</c:f>
              <c:strCache>
                <c:ptCount val="14"/>
                <c:pt idx="0">
                  <c:v>Overall</c:v>
                </c:pt>
                <c:pt idx="2">
                  <c:v>Liberal Democrats</c:v>
                </c:pt>
                <c:pt idx="3">
                  <c:v>Non-liberal Democrats</c:v>
                </c:pt>
                <c:pt idx="4">
                  <c:v>Independents</c:v>
                </c:pt>
                <c:pt idx="5">
                  <c:v>Non-MAGA Republicans</c:v>
                </c:pt>
                <c:pt idx="6">
                  <c:v>MAGA Republicans</c:v>
                </c:pt>
                <c:pt idx="8">
                  <c:v>Non-college</c:v>
                </c:pt>
                <c:pt idx="9">
                  <c:v>College</c:v>
                </c:pt>
                <c:pt idx="11">
                  <c:v>White</c:v>
                </c:pt>
                <c:pt idx="12">
                  <c:v>Black</c:v>
                </c:pt>
                <c:pt idx="13">
                  <c:v>Hispanic</c:v>
                </c:pt>
              </c:strCache>
            </c:strRef>
          </c:cat>
          <c:val>
            <c:numRef>
              <c:f>Sheet1!$B$2:$B$15</c:f>
              <c:numCache>
                <c:formatCode>General</c:formatCode>
                <c:ptCount val="14"/>
              </c:numCache>
            </c:numRef>
          </c:val>
          <c:extLst>
            <c:ext xmlns:c16="http://schemas.microsoft.com/office/drawing/2014/chart" uri="{C3380CC4-5D6E-409C-BE32-E72D297353CC}">
              <c16:uniqueId val="{00000000-A211-4C13-9643-2093C759EEC2}"/>
            </c:ext>
          </c:extLst>
        </c:ser>
        <c:ser>
          <c:idx val="1"/>
          <c:order val="1"/>
          <c:tx>
            <c:strRef>
              <c:f>Sheet1!$C$1</c:f>
              <c:strCache>
                <c:ptCount val="1"/>
                <c:pt idx="0">
                  <c:v>Blue</c:v>
                </c:pt>
              </c:strCache>
            </c:strRef>
          </c:tx>
          <c:spPr>
            <a:solidFill>
              <a:srgbClr val="3C6A93"/>
            </a:solidFill>
            <a:ln w="38100">
              <a:solidFill>
                <a:srgbClr val="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Century Gothic" panose="020B0502020202020204" pitchFamily="34" charset="0"/>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Sheet1!$A$2:$A$15</c:f>
              <c:strCache>
                <c:ptCount val="14"/>
                <c:pt idx="0">
                  <c:v>Overall</c:v>
                </c:pt>
                <c:pt idx="2">
                  <c:v>Liberal Democrats</c:v>
                </c:pt>
                <c:pt idx="3">
                  <c:v>Non-liberal Democrats</c:v>
                </c:pt>
                <c:pt idx="4">
                  <c:v>Independents</c:v>
                </c:pt>
                <c:pt idx="5">
                  <c:v>Non-MAGA Republicans</c:v>
                </c:pt>
                <c:pt idx="6">
                  <c:v>MAGA Republicans</c:v>
                </c:pt>
                <c:pt idx="8">
                  <c:v>Non-college</c:v>
                </c:pt>
                <c:pt idx="9">
                  <c:v>College</c:v>
                </c:pt>
                <c:pt idx="11">
                  <c:v>White</c:v>
                </c:pt>
                <c:pt idx="12">
                  <c:v>Black</c:v>
                </c:pt>
                <c:pt idx="13">
                  <c:v>Hispanic</c:v>
                </c:pt>
              </c:strCache>
            </c:strRef>
          </c:cat>
          <c:val>
            <c:numRef>
              <c:f>Sheet1!$C$2:$C$15</c:f>
              <c:numCache>
                <c:formatCode>General</c:formatCode>
                <c:ptCount val="14"/>
                <c:pt idx="0" formatCode="0%">
                  <c:v>0.66</c:v>
                </c:pt>
                <c:pt idx="2" formatCode="0%">
                  <c:v>0.53</c:v>
                </c:pt>
                <c:pt idx="3" formatCode="0%">
                  <c:v>0.62</c:v>
                </c:pt>
                <c:pt idx="4" formatCode="0%">
                  <c:v>0.63</c:v>
                </c:pt>
                <c:pt idx="5" formatCode="0%">
                  <c:v>0.72</c:v>
                </c:pt>
                <c:pt idx="6" formatCode="0%">
                  <c:v>0.78</c:v>
                </c:pt>
                <c:pt idx="8" formatCode="0%">
                  <c:v>0.68</c:v>
                </c:pt>
                <c:pt idx="9" formatCode="0%">
                  <c:v>0.62</c:v>
                </c:pt>
                <c:pt idx="11" formatCode="0%">
                  <c:v>0.65</c:v>
                </c:pt>
                <c:pt idx="12" formatCode="0%">
                  <c:v>0.69</c:v>
                </c:pt>
                <c:pt idx="13" formatCode="0%">
                  <c:v>0.69</c:v>
                </c:pt>
              </c:numCache>
            </c:numRef>
          </c:val>
          <c:extLst>
            <c:ext xmlns:c16="http://schemas.microsoft.com/office/drawing/2014/chart" uri="{C3380CC4-5D6E-409C-BE32-E72D297353CC}">
              <c16:uniqueId val="{00000001-A211-4C13-9643-2093C759EEC2}"/>
            </c:ext>
          </c:extLst>
        </c:ser>
        <c:ser>
          <c:idx val="2"/>
          <c:order val="2"/>
          <c:tx>
            <c:strRef>
              <c:f>Sheet1!$D$1</c:f>
              <c:strCache>
                <c:ptCount val="1"/>
                <c:pt idx="0">
                  <c:v>Green</c:v>
                </c:pt>
              </c:strCache>
            </c:strRef>
          </c:tx>
          <c:spPr>
            <a:solidFill>
              <a:srgbClr val="72BF44"/>
            </a:solidFill>
            <a:ln w="4445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Sheet1!$A$2:$A$15</c:f>
              <c:strCache>
                <c:ptCount val="14"/>
                <c:pt idx="0">
                  <c:v>Overall</c:v>
                </c:pt>
                <c:pt idx="2">
                  <c:v>Liberal Democrats</c:v>
                </c:pt>
                <c:pt idx="3">
                  <c:v>Non-liberal Democrats</c:v>
                </c:pt>
                <c:pt idx="4">
                  <c:v>Independents</c:v>
                </c:pt>
                <c:pt idx="5">
                  <c:v>Non-MAGA Republicans</c:v>
                </c:pt>
                <c:pt idx="6">
                  <c:v>MAGA Republicans</c:v>
                </c:pt>
                <c:pt idx="8">
                  <c:v>Non-college</c:v>
                </c:pt>
                <c:pt idx="9">
                  <c:v>College</c:v>
                </c:pt>
                <c:pt idx="11">
                  <c:v>White</c:v>
                </c:pt>
                <c:pt idx="12">
                  <c:v>Black</c:v>
                </c:pt>
                <c:pt idx="13">
                  <c:v>Hispanic</c:v>
                </c:pt>
              </c:strCache>
            </c:strRef>
          </c:cat>
          <c:val>
            <c:numRef>
              <c:f>Sheet1!$D$2:$D$15</c:f>
              <c:numCache>
                <c:formatCode>General</c:formatCode>
                <c:ptCount val="14"/>
              </c:numCache>
            </c:numRef>
          </c:val>
          <c:extLst>
            <c:ext xmlns:c16="http://schemas.microsoft.com/office/drawing/2014/chart" uri="{C3380CC4-5D6E-409C-BE32-E72D297353CC}">
              <c16:uniqueId val="{00000002-A211-4C13-9643-2093C759EEC2}"/>
            </c:ext>
          </c:extLst>
        </c:ser>
        <c:ser>
          <c:idx val="3"/>
          <c:order val="3"/>
          <c:tx>
            <c:strRef>
              <c:f>Sheet1!$E$1</c:f>
              <c:strCache>
                <c:ptCount val="1"/>
                <c:pt idx="0">
                  <c:v>Gray</c:v>
                </c:pt>
              </c:strCache>
            </c:strRef>
          </c:tx>
          <c:spPr>
            <a:solidFill>
              <a:srgbClr val="D9DFEC"/>
            </a:solidFill>
            <a:ln w="38100">
              <a:solidFill>
                <a:sysClr val="window" lastClr="FFFFFF"/>
              </a:solidFill>
            </a:ln>
          </c:spPr>
          <c:invertIfNegative val="0"/>
          <c:cat>
            <c:strRef>
              <c:f>Sheet1!$A$2:$A$15</c:f>
              <c:strCache>
                <c:ptCount val="14"/>
                <c:pt idx="0">
                  <c:v>Overall</c:v>
                </c:pt>
                <c:pt idx="2">
                  <c:v>Liberal Democrats</c:v>
                </c:pt>
                <c:pt idx="3">
                  <c:v>Non-liberal Democrats</c:v>
                </c:pt>
                <c:pt idx="4">
                  <c:v>Independents</c:v>
                </c:pt>
                <c:pt idx="5">
                  <c:v>Non-MAGA Republicans</c:v>
                </c:pt>
                <c:pt idx="6">
                  <c:v>MAGA Republicans</c:v>
                </c:pt>
                <c:pt idx="8">
                  <c:v>Non-college</c:v>
                </c:pt>
                <c:pt idx="9">
                  <c:v>College</c:v>
                </c:pt>
                <c:pt idx="11">
                  <c:v>White</c:v>
                </c:pt>
                <c:pt idx="12">
                  <c:v>Black</c:v>
                </c:pt>
                <c:pt idx="13">
                  <c:v>Hispanic</c:v>
                </c:pt>
              </c:strCache>
            </c:strRef>
          </c:cat>
          <c:val>
            <c:numRef>
              <c:f>Sheet1!$E$2:$E$15</c:f>
              <c:numCache>
                <c:formatCode>General</c:formatCode>
                <c:ptCount val="14"/>
                <c:pt idx="0" formatCode="0%">
                  <c:v>0</c:v>
                </c:pt>
                <c:pt idx="2" formatCode="0%">
                  <c:v>0</c:v>
                </c:pt>
                <c:pt idx="3" formatCode="0%">
                  <c:v>0</c:v>
                </c:pt>
                <c:pt idx="4" formatCode="0%">
                  <c:v>0</c:v>
                </c:pt>
                <c:pt idx="5" formatCode="0%">
                  <c:v>0</c:v>
                </c:pt>
                <c:pt idx="6" formatCode="0%">
                  <c:v>0</c:v>
                </c:pt>
                <c:pt idx="8" formatCode="0%">
                  <c:v>0</c:v>
                </c:pt>
                <c:pt idx="9" formatCode="0%">
                  <c:v>0</c:v>
                </c:pt>
                <c:pt idx="11" formatCode="0%">
                  <c:v>0</c:v>
                </c:pt>
                <c:pt idx="12" formatCode="0%">
                  <c:v>0</c:v>
                </c:pt>
                <c:pt idx="13" formatCode="0%">
                  <c:v>0</c:v>
                </c:pt>
              </c:numCache>
            </c:numRef>
          </c:val>
          <c:extLst>
            <c:ext xmlns:c16="http://schemas.microsoft.com/office/drawing/2014/chart" uri="{C3380CC4-5D6E-409C-BE32-E72D297353CC}">
              <c16:uniqueId val="{00000003-A211-4C13-9643-2093C759EEC2}"/>
            </c:ext>
          </c:extLst>
        </c:ser>
        <c:ser>
          <c:idx val="4"/>
          <c:order val="4"/>
          <c:tx>
            <c:strRef>
              <c:f>Sheet1!$F$1</c:f>
              <c:strCache>
                <c:ptCount val="1"/>
                <c:pt idx="0">
                  <c:v>Orange</c:v>
                </c:pt>
              </c:strCache>
            </c:strRef>
          </c:tx>
          <c:spPr>
            <a:solidFill>
              <a:srgbClr val="F0A43D"/>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Sheet1!$A$2:$A$15</c:f>
              <c:strCache>
                <c:ptCount val="14"/>
                <c:pt idx="0">
                  <c:v>Overall</c:v>
                </c:pt>
                <c:pt idx="2">
                  <c:v>Liberal Democrats</c:v>
                </c:pt>
                <c:pt idx="3">
                  <c:v>Non-liberal Democrats</c:v>
                </c:pt>
                <c:pt idx="4">
                  <c:v>Independents</c:v>
                </c:pt>
                <c:pt idx="5">
                  <c:v>Non-MAGA Republicans</c:v>
                </c:pt>
                <c:pt idx="6">
                  <c:v>MAGA Republicans</c:v>
                </c:pt>
                <c:pt idx="8">
                  <c:v>Non-college</c:v>
                </c:pt>
                <c:pt idx="9">
                  <c:v>College</c:v>
                </c:pt>
                <c:pt idx="11">
                  <c:v>White</c:v>
                </c:pt>
                <c:pt idx="12">
                  <c:v>Black</c:v>
                </c:pt>
                <c:pt idx="13">
                  <c:v>Hispanic</c:v>
                </c:pt>
              </c:strCache>
            </c:strRef>
          </c:cat>
          <c:val>
            <c:numRef>
              <c:f>Sheet1!$F$2:$F$15</c:f>
              <c:numCache>
                <c:formatCode>General</c:formatCode>
                <c:ptCount val="14"/>
              </c:numCache>
            </c:numRef>
          </c:val>
          <c:extLst>
            <c:ext xmlns:c16="http://schemas.microsoft.com/office/drawing/2014/chart" uri="{C3380CC4-5D6E-409C-BE32-E72D297353CC}">
              <c16:uniqueId val="{00000004-A211-4C13-9643-2093C759EEC2}"/>
            </c:ext>
          </c:extLst>
        </c:ser>
        <c:ser>
          <c:idx val="5"/>
          <c:order val="5"/>
          <c:tx>
            <c:strRef>
              <c:f>Sheet1!$G$1</c:f>
              <c:strCache>
                <c:ptCount val="1"/>
                <c:pt idx="0">
                  <c:v>Red</c:v>
                </c:pt>
              </c:strCache>
            </c:strRef>
          </c:tx>
          <c:spPr>
            <a:solidFill>
              <a:srgbClr val="F2643B"/>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Sheet1!$A$2:$A$15</c:f>
              <c:strCache>
                <c:ptCount val="14"/>
                <c:pt idx="0">
                  <c:v>Overall</c:v>
                </c:pt>
                <c:pt idx="2">
                  <c:v>Liberal Democrats</c:v>
                </c:pt>
                <c:pt idx="3">
                  <c:v>Non-liberal Democrats</c:v>
                </c:pt>
                <c:pt idx="4">
                  <c:v>Independents</c:v>
                </c:pt>
                <c:pt idx="5">
                  <c:v>Non-MAGA Republicans</c:v>
                </c:pt>
                <c:pt idx="6">
                  <c:v>MAGA Republicans</c:v>
                </c:pt>
                <c:pt idx="8">
                  <c:v>Non-college</c:v>
                </c:pt>
                <c:pt idx="9">
                  <c:v>College</c:v>
                </c:pt>
                <c:pt idx="11">
                  <c:v>White</c:v>
                </c:pt>
                <c:pt idx="12">
                  <c:v>Black</c:v>
                </c:pt>
                <c:pt idx="13">
                  <c:v>Hispanic</c:v>
                </c:pt>
              </c:strCache>
            </c:strRef>
          </c:cat>
          <c:val>
            <c:numRef>
              <c:f>Sheet1!$G$2:$G$15</c:f>
              <c:numCache>
                <c:formatCode>General</c:formatCode>
                <c:ptCount val="14"/>
                <c:pt idx="0" formatCode="0%">
                  <c:v>0.34</c:v>
                </c:pt>
                <c:pt idx="2" formatCode="0%">
                  <c:v>0.47</c:v>
                </c:pt>
                <c:pt idx="3" formatCode="0%">
                  <c:v>0.38</c:v>
                </c:pt>
                <c:pt idx="4" formatCode="0%">
                  <c:v>0.37</c:v>
                </c:pt>
                <c:pt idx="5" formatCode="0%">
                  <c:v>0.28000000000000003</c:v>
                </c:pt>
                <c:pt idx="6" formatCode="0%">
                  <c:v>0.22</c:v>
                </c:pt>
                <c:pt idx="8" formatCode="0%">
                  <c:v>0.32</c:v>
                </c:pt>
                <c:pt idx="9" formatCode="0%">
                  <c:v>0.38</c:v>
                </c:pt>
                <c:pt idx="11" formatCode="0%">
                  <c:v>0.35</c:v>
                </c:pt>
                <c:pt idx="12" formatCode="0%">
                  <c:v>0.31</c:v>
                </c:pt>
                <c:pt idx="13" formatCode="0%">
                  <c:v>0.31</c:v>
                </c:pt>
              </c:numCache>
            </c:numRef>
          </c:val>
          <c:extLst>
            <c:ext xmlns:c16="http://schemas.microsoft.com/office/drawing/2014/chart" uri="{C3380CC4-5D6E-409C-BE32-E72D297353CC}">
              <c16:uniqueId val="{00000005-A211-4C13-9643-2093C759EEC2}"/>
            </c:ext>
          </c:extLst>
        </c:ser>
        <c:ser>
          <c:idx val="6"/>
          <c:order val="6"/>
          <c:tx>
            <c:strRef>
              <c:f>Sheet1!$H$1</c:f>
              <c:strCache>
                <c:ptCount val="1"/>
                <c:pt idx="0">
                  <c:v>Dark Red</c:v>
                </c:pt>
              </c:strCache>
            </c:strRef>
          </c:tx>
          <c:spPr>
            <a:solidFill>
              <a:srgbClr val="840B0D"/>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Sheet1!$A$2:$A$15</c:f>
              <c:strCache>
                <c:ptCount val="14"/>
                <c:pt idx="0">
                  <c:v>Overall</c:v>
                </c:pt>
                <c:pt idx="2">
                  <c:v>Liberal Democrats</c:v>
                </c:pt>
                <c:pt idx="3">
                  <c:v>Non-liberal Democrats</c:v>
                </c:pt>
                <c:pt idx="4">
                  <c:v>Independents</c:v>
                </c:pt>
                <c:pt idx="5">
                  <c:v>Non-MAGA Republicans</c:v>
                </c:pt>
                <c:pt idx="6">
                  <c:v>MAGA Republicans</c:v>
                </c:pt>
                <c:pt idx="8">
                  <c:v>Non-college</c:v>
                </c:pt>
                <c:pt idx="9">
                  <c:v>College</c:v>
                </c:pt>
                <c:pt idx="11">
                  <c:v>White</c:v>
                </c:pt>
                <c:pt idx="12">
                  <c:v>Black</c:v>
                </c:pt>
                <c:pt idx="13">
                  <c:v>Hispanic</c:v>
                </c:pt>
              </c:strCache>
            </c:strRef>
          </c:cat>
          <c:val>
            <c:numRef>
              <c:f>Sheet1!$H$2:$H$15</c:f>
              <c:numCache>
                <c:formatCode>General</c:formatCode>
                <c:ptCount val="14"/>
              </c:numCache>
            </c:numRef>
          </c:val>
          <c:extLst>
            <c:ext xmlns:c16="http://schemas.microsoft.com/office/drawing/2014/chart" uri="{C3380CC4-5D6E-409C-BE32-E72D297353CC}">
              <c16:uniqueId val="{00000006-A211-4C13-9643-2093C759EEC2}"/>
            </c:ext>
          </c:extLst>
        </c:ser>
        <c:dLbls>
          <c:showLegendKey val="0"/>
          <c:showVal val="0"/>
          <c:showCatName val="0"/>
          <c:showSerName val="0"/>
          <c:showPercent val="0"/>
          <c:showBubbleSize val="0"/>
        </c:dLbls>
        <c:gapWidth val="10"/>
        <c:overlap val="100"/>
        <c:axId val="-694277888"/>
        <c:axId val="-694389792"/>
      </c:barChart>
      <c:catAx>
        <c:axId val="-694277888"/>
        <c:scaling>
          <c:orientation val="maxMin"/>
        </c:scaling>
        <c:delete val="0"/>
        <c:axPos val="l"/>
        <c:numFmt formatCode="General" sourceLinked="0"/>
        <c:majorTickMark val="out"/>
        <c:minorTickMark val="none"/>
        <c:tickLblPos val="nextTo"/>
        <c:spPr>
          <a:ln>
            <a:noFill/>
          </a:ln>
        </c:spPr>
        <c:txPr>
          <a:bodyPr/>
          <a:lstStyle/>
          <a:p>
            <a:pPr>
              <a:defRPr sz="1400" b="1" i="0" baseline="0">
                <a:solidFill>
                  <a:schemeClr val="bg2">
                    <a:lumMod val="25000"/>
                  </a:schemeClr>
                </a:solidFill>
                <a:latin typeface="Century Gothic" panose="020B0502020202020204" pitchFamily="34" charset="0"/>
                <a:cs typeface="Calibri (Body)"/>
              </a:defRPr>
            </a:pPr>
            <a:endParaRPr lang="en-US"/>
          </a:p>
        </c:txPr>
        <c:crossAx val="-694389792"/>
        <c:crosses val="autoZero"/>
        <c:auto val="1"/>
        <c:lblAlgn val="ctr"/>
        <c:lblOffset val="100"/>
        <c:noMultiLvlLbl val="0"/>
      </c:catAx>
      <c:valAx>
        <c:axId val="-694389792"/>
        <c:scaling>
          <c:orientation val="minMax"/>
        </c:scaling>
        <c:delete val="1"/>
        <c:axPos val="t"/>
        <c:numFmt formatCode="0%" sourceLinked="1"/>
        <c:majorTickMark val="out"/>
        <c:minorTickMark val="none"/>
        <c:tickLblPos val="none"/>
        <c:crossAx val="-694277888"/>
        <c:crosses val="autoZero"/>
        <c:crossBetween val="between"/>
      </c:valAx>
    </c:plotArea>
    <c:plotVisOnly val="1"/>
    <c:dispBlanksAs val="gap"/>
    <c:showDLblsOverMax val="0"/>
  </c:chart>
  <c:spPr>
    <a:noFill/>
  </c:spPr>
  <c:txPr>
    <a:bodyPr/>
    <a:lstStyle/>
    <a:p>
      <a:pPr>
        <a:defRPr sz="1600" b="1">
          <a:solidFill>
            <a:schemeClr val="tx2"/>
          </a:solidFill>
        </a:defRPr>
      </a:pPr>
      <a:endParaRPr lang="en-US"/>
    </a:p>
  </c:txPr>
  <c:externalData r:id="rId2">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15871842336277"/>
          <c:y val="2.34970169349892E-2"/>
          <c:w val="0.53147663002159784"/>
          <c:h val="0.931456319521212"/>
        </c:manualLayout>
      </c:layout>
      <c:barChart>
        <c:barDir val="bar"/>
        <c:grouping val="percentStacked"/>
        <c:varyColors val="0"/>
        <c:ser>
          <c:idx val="0"/>
          <c:order val="0"/>
          <c:tx>
            <c:strRef>
              <c:f>Sheet1!$B$1</c:f>
              <c:strCache>
                <c:ptCount val="1"/>
                <c:pt idx="0">
                  <c:v>Dark Blue</c:v>
                </c:pt>
              </c:strCache>
            </c:strRef>
          </c:tx>
          <c:spPr>
            <a:solidFill>
              <a:srgbClr val="0F2D52"/>
            </a:solidFill>
            <a:ln w="44450">
              <a:solidFill>
                <a:schemeClr val="bg1"/>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Sheet1!$A$2:$A$16</c:f>
              <c:strCache>
                <c:ptCount val="15"/>
                <c:pt idx="0">
                  <c:v>Overall</c:v>
                </c:pt>
                <c:pt idx="2">
                  <c:v>Liberal Democrats</c:v>
                </c:pt>
                <c:pt idx="3">
                  <c:v>Non-liberal Democrats</c:v>
                </c:pt>
                <c:pt idx="4">
                  <c:v>Independents</c:v>
                </c:pt>
                <c:pt idx="5">
                  <c:v>Non-MAGA Republicans</c:v>
                </c:pt>
                <c:pt idx="6">
                  <c:v>MAGA Republicans</c:v>
                </c:pt>
                <c:pt idx="8">
                  <c:v>Non-college</c:v>
                </c:pt>
                <c:pt idx="9">
                  <c:v>Attended four-year college</c:v>
                </c:pt>
                <c:pt idx="10">
                  <c:v>Attended gradudate school</c:v>
                </c:pt>
                <c:pt idx="12">
                  <c:v>White</c:v>
                </c:pt>
                <c:pt idx="13">
                  <c:v>Black</c:v>
                </c:pt>
                <c:pt idx="14">
                  <c:v>Hispanic</c:v>
                </c:pt>
              </c:strCache>
            </c:strRef>
          </c:cat>
          <c:val>
            <c:numRef>
              <c:f>Sheet1!$B$2:$B$16</c:f>
              <c:numCache>
                <c:formatCode>General</c:formatCode>
                <c:ptCount val="15"/>
              </c:numCache>
            </c:numRef>
          </c:val>
          <c:extLst>
            <c:ext xmlns:c16="http://schemas.microsoft.com/office/drawing/2014/chart" uri="{C3380CC4-5D6E-409C-BE32-E72D297353CC}">
              <c16:uniqueId val="{00000000-AF06-4513-B16F-307607A38195}"/>
            </c:ext>
          </c:extLst>
        </c:ser>
        <c:ser>
          <c:idx val="1"/>
          <c:order val="1"/>
          <c:tx>
            <c:strRef>
              <c:f>Sheet1!$C$1</c:f>
              <c:strCache>
                <c:ptCount val="1"/>
                <c:pt idx="0">
                  <c:v>Blue</c:v>
                </c:pt>
              </c:strCache>
            </c:strRef>
          </c:tx>
          <c:spPr>
            <a:solidFill>
              <a:srgbClr val="3C6A93"/>
            </a:solidFill>
            <a:ln w="38100">
              <a:solidFill>
                <a:srgbClr val="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Century Gothic" panose="020B0502020202020204" pitchFamily="34" charset="0"/>
                    <a:ea typeface="+mn-ea"/>
                    <a:cs typeface="+mn-cs"/>
                  </a:defRPr>
                </a:pPr>
                <a:endParaRPr lang="en-US"/>
              </a:p>
            </c:txPr>
            <c:dLblPos val="inBase"/>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Sheet1!$A$2:$A$16</c:f>
              <c:strCache>
                <c:ptCount val="15"/>
                <c:pt idx="0">
                  <c:v>Overall</c:v>
                </c:pt>
                <c:pt idx="2">
                  <c:v>Liberal Democrats</c:v>
                </c:pt>
                <c:pt idx="3">
                  <c:v>Non-liberal Democrats</c:v>
                </c:pt>
                <c:pt idx="4">
                  <c:v>Independents</c:v>
                </c:pt>
                <c:pt idx="5">
                  <c:v>Non-MAGA Republicans</c:v>
                </c:pt>
                <c:pt idx="6">
                  <c:v>MAGA Republicans</c:v>
                </c:pt>
                <c:pt idx="8">
                  <c:v>Non-college</c:v>
                </c:pt>
                <c:pt idx="9">
                  <c:v>Attended four-year college</c:v>
                </c:pt>
                <c:pt idx="10">
                  <c:v>Attended gradudate school</c:v>
                </c:pt>
                <c:pt idx="12">
                  <c:v>White</c:v>
                </c:pt>
                <c:pt idx="13">
                  <c:v>Black</c:v>
                </c:pt>
                <c:pt idx="14">
                  <c:v>Hispanic</c:v>
                </c:pt>
              </c:strCache>
            </c:strRef>
          </c:cat>
          <c:val>
            <c:numRef>
              <c:f>Sheet1!$C$2:$C$16</c:f>
              <c:numCache>
                <c:formatCode>General</c:formatCode>
                <c:ptCount val="15"/>
                <c:pt idx="0" formatCode="0%">
                  <c:v>0.66</c:v>
                </c:pt>
                <c:pt idx="2" formatCode="0%">
                  <c:v>0.51</c:v>
                </c:pt>
                <c:pt idx="3" formatCode="0%">
                  <c:v>0.57999999999999996</c:v>
                </c:pt>
                <c:pt idx="4" formatCode="0%">
                  <c:v>0.63</c:v>
                </c:pt>
                <c:pt idx="5" formatCode="0%">
                  <c:v>0.76</c:v>
                </c:pt>
                <c:pt idx="6" formatCode="0%">
                  <c:v>0.8</c:v>
                </c:pt>
                <c:pt idx="8" formatCode="0%">
                  <c:v>0.65</c:v>
                </c:pt>
                <c:pt idx="9" formatCode="0%">
                  <c:v>0.67</c:v>
                </c:pt>
                <c:pt idx="10" formatCode="0%">
                  <c:v>0.64</c:v>
                </c:pt>
                <c:pt idx="12" formatCode="0%">
                  <c:v>0.66</c:v>
                </c:pt>
                <c:pt idx="13" formatCode="0%">
                  <c:v>0.68</c:v>
                </c:pt>
                <c:pt idx="14" formatCode="0%">
                  <c:v>0.72</c:v>
                </c:pt>
              </c:numCache>
            </c:numRef>
          </c:val>
          <c:extLst>
            <c:ext xmlns:c16="http://schemas.microsoft.com/office/drawing/2014/chart" uri="{C3380CC4-5D6E-409C-BE32-E72D297353CC}">
              <c16:uniqueId val="{00000001-AF06-4513-B16F-307607A38195}"/>
            </c:ext>
          </c:extLst>
        </c:ser>
        <c:ser>
          <c:idx val="2"/>
          <c:order val="2"/>
          <c:tx>
            <c:strRef>
              <c:f>Sheet1!$D$1</c:f>
              <c:strCache>
                <c:ptCount val="1"/>
                <c:pt idx="0">
                  <c:v>Green</c:v>
                </c:pt>
              </c:strCache>
            </c:strRef>
          </c:tx>
          <c:spPr>
            <a:solidFill>
              <a:srgbClr val="72BF44"/>
            </a:solidFill>
            <a:ln w="4445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Sheet1!$A$2:$A$16</c:f>
              <c:strCache>
                <c:ptCount val="15"/>
                <c:pt idx="0">
                  <c:v>Overall</c:v>
                </c:pt>
                <c:pt idx="2">
                  <c:v>Liberal Democrats</c:v>
                </c:pt>
                <c:pt idx="3">
                  <c:v>Non-liberal Democrats</c:v>
                </c:pt>
                <c:pt idx="4">
                  <c:v>Independents</c:v>
                </c:pt>
                <c:pt idx="5">
                  <c:v>Non-MAGA Republicans</c:v>
                </c:pt>
                <c:pt idx="6">
                  <c:v>MAGA Republicans</c:v>
                </c:pt>
                <c:pt idx="8">
                  <c:v>Non-college</c:v>
                </c:pt>
                <c:pt idx="9">
                  <c:v>Attended four-year college</c:v>
                </c:pt>
                <c:pt idx="10">
                  <c:v>Attended gradudate school</c:v>
                </c:pt>
                <c:pt idx="12">
                  <c:v>White</c:v>
                </c:pt>
                <c:pt idx="13">
                  <c:v>Black</c:v>
                </c:pt>
                <c:pt idx="14">
                  <c:v>Hispanic</c:v>
                </c:pt>
              </c:strCache>
            </c:strRef>
          </c:cat>
          <c:val>
            <c:numRef>
              <c:f>Sheet1!$D$2:$D$16</c:f>
              <c:numCache>
                <c:formatCode>General</c:formatCode>
                <c:ptCount val="15"/>
              </c:numCache>
            </c:numRef>
          </c:val>
          <c:extLst>
            <c:ext xmlns:c16="http://schemas.microsoft.com/office/drawing/2014/chart" uri="{C3380CC4-5D6E-409C-BE32-E72D297353CC}">
              <c16:uniqueId val="{00000002-AF06-4513-B16F-307607A38195}"/>
            </c:ext>
          </c:extLst>
        </c:ser>
        <c:ser>
          <c:idx val="3"/>
          <c:order val="3"/>
          <c:tx>
            <c:strRef>
              <c:f>Sheet1!$E$1</c:f>
              <c:strCache>
                <c:ptCount val="1"/>
                <c:pt idx="0">
                  <c:v>Gray</c:v>
                </c:pt>
              </c:strCache>
            </c:strRef>
          </c:tx>
          <c:spPr>
            <a:solidFill>
              <a:srgbClr val="D9DFEC"/>
            </a:solidFill>
            <a:ln w="38100">
              <a:solidFill>
                <a:sysClr val="window" lastClr="FFFFFF"/>
              </a:solidFill>
            </a:ln>
          </c:spPr>
          <c:invertIfNegative val="0"/>
          <c:cat>
            <c:strRef>
              <c:f>Sheet1!$A$2:$A$16</c:f>
              <c:strCache>
                <c:ptCount val="15"/>
                <c:pt idx="0">
                  <c:v>Overall</c:v>
                </c:pt>
                <c:pt idx="2">
                  <c:v>Liberal Democrats</c:v>
                </c:pt>
                <c:pt idx="3">
                  <c:v>Non-liberal Democrats</c:v>
                </c:pt>
                <c:pt idx="4">
                  <c:v>Independents</c:v>
                </c:pt>
                <c:pt idx="5">
                  <c:v>Non-MAGA Republicans</c:v>
                </c:pt>
                <c:pt idx="6">
                  <c:v>MAGA Republicans</c:v>
                </c:pt>
                <c:pt idx="8">
                  <c:v>Non-college</c:v>
                </c:pt>
                <c:pt idx="9">
                  <c:v>Attended four-year college</c:v>
                </c:pt>
                <c:pt idx="10">
                  <c:v>Attended gradudate school</c:v>
                </c:pt>
                <c:pt idx="12">
                  <c:v>White</c:v>
                </c:pt>
                <c:pt idx="13">
                  <c:v>Black</c:v>
                </c:pt>
                <c:pt idx="14">
                  <c:v>Hispanic</c:v>
                </c:pt>
              </c:strCache>
            </c:strRef>
          </c:cat>
          <c:val>
            <c:numRef>
              <c:f>Sheet1!$E$2:$E$16</c:f>
              <c:numCache>
                <c:formatCode>General</c:formatCode>
                <c:ptCount val="15"/>
              </c:numCache>
            </c:numRef>
          </c:val>
          <c:extLst>
            <c:ext xmlns:c16="http://schemas.microsoft.com/office/drawing/2014/chart" uri="{C3380CC4-5D6E-409C-BE32-E72D297353CC}">
              <c16:uniqueId val="{00000003-AF06-4513-B16F-307607A38195}"/>
            </c:ext>
          </c:extLst>
        </c:ser>
        <c:ser>
          <c:idx val="4"/>
          <c:order val="4"/>
          <c:tx>
            <c:strRef>
              <c:f>Sheet1!$F$1</c:f>
              <c:strCache>
                <c:ptCount val="1"/>
                <c:pt idx="0">
                  <c:v>Orange</c:v>
                </c:pt>
              </c:strCache>
            </c:strRef>
          </c:tx>
          <c:spPr>
            <a:solidFill>
              <a:srgbClr val="F0A43D"/>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ctr"/>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Sheet1!$A$2:$A$16</c:f>
              <c:strCache>
                <c:ptCount val="15"/>
                <c:pt idx="0">
                  <c:v>Overall</c:v>
                </c:pt>
                <c:pt idx="2">
                  <c:v>Liberal Democrats</c:v>
                </c:pt>
                <c:pt idx="3">
                  <c:v>Non-liberal Democrats</c:v>
                </c:pt>
                <c:pt idx="4">
                  <c:v>Independents</c:v>
                </c:pt>
                <c:pt idx="5">
                  <c:v>Non-MAGA Republicans</c:v>
                </c:pt>
                <c:pt idx="6">
                  <c:v>MAGA Republicans</c:v>
                </c:pt>
                <c:pt idx="8">
                  <c:v>Non-college</c:v>
                </c:pt>
                <c:pt idx="9">
                  <c:v>Attended four-year college</c:v>
                </c:pt>
                <c:pt idx="10">
                  <c:v>Attended gradudate school</c:v>
                </c:pt>
                <c:pt idx="12">
                  <c:v>White</c:v>
                </c:pt>
                <c:pt idx="13">
                  <c:v>Black</c:v>
                </c:pt>
                <c:pt idx="14">
                  <c:v>Hispanic</c:v>
                </c:pt>
              </c:strCache>
            </c:strRef>
          </c:cat>
          <c:val>
            <c:numRef>
              <c:f>Sheet1!$F$2:$F$16</c:f>
              <c:numCache>
                <c:formatCode>General</c:formatCode>
                <c:ptCount val="15"/>
              </c:numCache>
            </c:numRef>
          </c:val>
          <c:extLst>
            <c:ext xmlns:c16="http://schemas.microsoft.com/office/drawing/2014/chart" uri="{C3380CC4-5D6E-409C-BE32-E72D297353CC}">
              <c16:uniqueId val="{00000004-AF06-4513-B16F-307607A38195}"/>
            </c:ext>
          </c:extLst>
        </c:ser>
        <c:ser>
          <c:idx val="5"/>
          <c:order val="5"/>
          <c:tx>
            <c:strRef>
              <c:f>Sheet1!$G$1</c:f>
              <c:strCache>
                <c:ptCount val="1"/>
                <c:pt idx="0">
                  <c:v>Red</c:v>
                </c:pt>
              </c:strCache>
            </c:strRef>
          </c:tx>
          <c:spPr>
            <a:solidFill>
              <a:srgbClr val="F2643B"/>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Century Gothic" panose="020B0502020202020204" pitchFamily="34" charset="0"/>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Sheet1!$A$2:$A$16</c:f>
              <c:strCache>
                <c:ptCount val="15"/>
                <c:pt idx="0">
                  <c:v>Overall</c:v>
                </c:pt>
                <c:pt idx="2">
                  <c:v>Liberal Democrats</c:v>
                </c:pt>
                <c:pt idx="3">
                  <c:v>Non-liberal Democrats</c:v>
                </c:pt>
                <c:pt idx="4">
                  <c:v>Independents</c:v>
                </c:pt>
                <c:pt idx="5">
                  <c:v>Non-MAGA Republicans</c:v>
                </c:pt>
                <c:pt idx="6">
                  <c:v>MAGA Republicans</c:v>
                </c:pt>
                <c:pt idx="8">
                  <c:v>Non-college</c:v>
                </c:pt>
                <c:pt idx="9">
                  <c:v>Attended four-year college</c:v>
                </c:pt>
                <c:pt idx="10">
                  <c:v>Attended gradudate school</c:v>
                </c:pt>
                <c:pt idx="12">
                  <c:v>White</c:v>
                </c:pt>
                <c:pt idx="13">
                  <c:v>Black</c:v>
                </c:pt>
                <c:pt idx="14">
                  <c:v>Hispanic</c:v>
                </c:pt>
              </c:strCache>
            </c:strRef>
          </c:cat>
          <c:val>
            <c:numRef>
              <c:f>Sheet1!$G$2:$G$16</c:f>
              <c:numCache>
                <c:formatCode>General</c:formatCode>
                <c:ptCount val="15"/>
                <c:pt idx="0" formatCode="0%">
                  <c:v>0.34</c:v>
                </c:pt>
                <c:pt idx="2" formatCode="0%">
                  <c:v>0.49</c:v>
                </c:pt>
                <c:pt idx="3" formatCode="0%">
                  <c:v>0.42</c:v>
                </c:pt>
                <c:pt idx="4" formatCode="0%">
                  <c:v>0.37</c:v>
                </c:pt>
                <c:pt idx="5" formatCode="0%">
                  <c:v>0.24</c:v>
                </c:pt>
                <c:pt idx="6" formatCode="0%">
                  <c:v>0.2</c:v>
                </c:pt>
                <c:pt idx="8" formatCode="0%">
                  <c:v>0.35</c:v>
                </c:pt>
                <c:pt idx="9" formatCode="0%">
                  <c:v>0.33</c:v>
                </c:pt>
                <c:pt idx="10" formatCode="0%">
                  <c:v>0.36</c:v>
                </c:pt>
                <c:pt idx="12" formatCode="0%">
                  <c:v>0.34</c:v>
                </c:pt>
                <c:pt idx="13" formatCode="0%">
                  <c:v>0.32</c:v>
                </c:pt>
                <c:pt idx="14" formatCode="0%">
                  <c:v>0.28000000000000003</c:v>
                </c:pt>
              </c:numCache>
            </c:numRef>
          </c:val>
          <c:extLst>
            <c:ext xmlns:c16="http://schemas.microsoft.com/office/drawing/2014/chart" uri="{C3380CC4-5D6E-409C-BE32-E72D297353CC}">
              <c16:uniqueId val="{00000005-AF06-4513-B16F-307607A38195}"/>
            </c:ext>
          </c:extLst>
        </c:ser>
        <c:ser>
          <c:idx val="6"/>
          <c:order val="6"/>
          <c:tx>
            <c:strRef>
              <c:f>Sheet1!$H$1</c:f>
              <c:strCache>
                <c:ptCount val="1"/>
                <c:pt idx="0">
                  <c:v>Dark Red</c:v>
                </c:pt>
              </c:strCache>
            </c:strRef>
          </c:tx>
          <c:spPr>
            <a:solidFill>
              <a:srgbClr val="840B0D"/>
            </a:solidFill>
            <a:ln w="38100">
              <a:solidFill>
                <a:sysClr val="window" lastClr="FFFFFF"/>
              </a:solidFill>
            </a:ln>
          </c:spPr>
          <c:invertIfNegative val="0"/>
          <c:dLbls>
            <c:spPr>
              <a:noFill/>
              <a:ln>
                <a:noFill/>
              </a:ln>
              <a:effectLst/>
            </c:spPr>
            <c:txPr>
              <a:bodyPr wrap="square" lIns="38100" tIns="19050" rIns="38100" bIns="19050" anchor="ctr" anchorCtr="0">
                <a:spAutoFit/>
              </a:bodyPr>
              <a:lstStyle/>
              <a:p>
                <a:pPr algn="ctr">
                  <a:defRPr lang="en-US" sz="1400" b="1" i="0" u="none" strike="noStrike" kern="1200" baseline="0">
                    <a:solidFill>
                      <a:schemeClr val="bg1"/>
                    </a:solidFill>
                    <a:latin typeface="+mn-lt"/>
                    <a:ea typeface="+mn-ea"/>
                    <a:cs typeface="+mn-cs"/>
                  </a:defRPr>
                </a:pPr>
                <a:endParaRPr lang="en-US"/>
              </a:p>
            </c:txPr>
            <c:dLblPos val="inEnd"/>
            <c:showLegendKey val="0"/>
            <c:showVal val="1"/>
            <c:showCatName val="0"/>
            <c:showSerName val="0"/>
            <c:showPercent val="0"/>
            <c:showBubbleSize val="0"/>
            <c:showLeaderLines val="0"/>
            <c:extLst>
              <c:ext xmlns:c15="http://schemas.microsoft.com/office/drawing/2012/chart" uri="{CE6537A1-D6FC-4f65-9D91-7224C49458BB}">
                <c15:showLeaderLines val="1"/>
              </c:ext>
            </c:extLst>
          </c:dLbls>
          <c:cat>
            <c:strRef>
              <c:f>Sheet1!$A$2:$A$16</c:f>
              <c:strCache>
                <c:ptCount val="15"/>
                <c:pt idx="0">
                  <c:v>Overall</c:v>
                </c:pt>
                <c:pt idx="2">
                  <c:v>Liberal Democrats</c:v>
                </c:pt>
                <c:pt idx="3">
                  <c:v>Non-liberal Democrats</c:v>
                </c:pt>
                <c:pt idx="4">
                  <c:v>Independents</c:v>
                </c:pt>
                <c:pt idx="5">
                  <c:v>Non-MAGA Republicans</c:v>
                </c:pt>
                <c:pt idx="6">
                  <c:v>MAGA Republicans</c:v>
                </c:pt>
                <c:pt idx="8">
                  <c:v>Non-college</c:v>
                </c:pt>
                <c:pt idx="9">
                  <c:v>Attended four-year college</c:v>
                </c:pt>
                <c:pt idx="10">
                  <c:v>Attended gradudate school</c:v>
                </c:pt>
                <c:pt idx="12">
                  <c:v>White</c:v>
                </c:pt>
                <c:pt idx="13">
                  <c:v>Black</c:v>
                </c:pt>
                <c:pt idx="14">
                  <c:v>Hispanic</c:v>
                </c:pt>
              </c:strCache>
            </c:strRef>
          </c:cat>
          <c:val>
            <c:numRef>
              <c:f>Sheet1!$H$2:$H$16</c:f>
              <c:numCache>
                <c:formatCode>General</c:formatCode>
                <c:ptCount val="15"/>
              </c:numCache>
            </c:numRef>
          </c:val>
          <c:extLst>
            <c:ext xmlns:c16="http://schemas.microsoft.com/office/drawing/2014/chart" uri="{C3380CC4-5D6E-409C-BE32-E72D297353CC}">
              <c16:uniqueId val="{00000006-AF06-4513-B16F-307607A38195}"/>
            </c:ext>
          </c:extLst>
        </c:ser>
        <c:dLbls>
          <c:showLegendKey val="0"/>
          <c:showVal val="0"/>
          <c:showCatName val="0"/>
          <c:showSerName val="0"/>
          <c:showPercent val="0"/>
          <c:showBubbleSize val="0"/>
        </c:dLbls>
        <c:gapWidth val="6"/>
        <c:overlap val="100"/>
        <c:axId val="-694277888"/>
        <c:axId val="-694389792"/>
      </c:barChart>
      <c:catAx>
        <c:axId val="-694277888"/>
        <c:scaling>
          <c:orientation val="maxMin"/>
        </c:scaling>
        <c:delete val="0"/>
        <c:axPos val="l"/>
        <c:numFmt formatCode="General" sourceLinked="0"/>
        <c:majorTickMark val="out"/>
        <c:minorTickMark val="none"/>
        <c:tickLblPos val="nextTo"/>
        <c:spPr>
          <a:ln>
            <a:noFill/>
          </a:ln>
        </c:spPr>
        <c:txPr>
          <a:bodyPr/>
          <a:lstStyle/>
          <a:p>
            <a:pPr>
              <a:defRPr sz="1200" b="1" i="0" baseline="0">
                <a:solidFill>
                  <a:schemeClr val="bg2">
                    <a:lumMod val="25000"/>
                  </a:schemeClr>
                </a:solidFill>
                <a:latin typeface="Century Gothic" panose="020B0502020202020204" pitchFamily="34" charset="0"/>
                <a:cs typeface="Calibri (Body)"/>
              </a:defRPr>
            </a:pPr>
            <a:endParaRPr lang="en-US"/>
          </a:p>
        </c:txPr>
        <c:crossAx val="-694389792"/>
        <c:crosses val="autoZero"/>
        <c:auto val="1"/>
        <c:lblAlgn val="ctr"/>
        <c:lblOffset val="100"/>
        <c:noMultiLvlLbl val="0"/>
      </c:catAx>
      <c:valAx>
        <c:axId val="-694389792"/>
        <c:scaling>
          <c:orientation val="minMax"/>
        </c:scaling>
        <c:delete val="1"/>
        <c:axPos val="t"/>
        <c:numFmt formatCode="0%" sourceLinked="1"/>
        <c:majorTickMark val="out"/>
        <c:minorTickMark val="none"/>
        <c:tickLblPos val="none"/>
        <c:crossAx val="-694277888"/>
        <c:crosses val="autoZero"/>
        <c:crossBetween val="between"/>
      </c:valAx>
      <c:spPr>
        <a:ln w="34925" cmpd="sng">
          <a:solidFill>
            <a:sysClr val="window" lastClr="FFFFFF"/>
          </a:solidFill>
        </a:ln>
      </c:spPr>
    </c:plotArea>
    <c:plotVisOnly val="1"/>
    <c:dispBlanksAs val="gap"/>
    <c:showDLblsOverMax val="0"/>
  </c:chart>
  <c:spPr>
    <a:noFill/>
  </c:spPr>
  <c:txPr>
    <a:bodyPr/>
    <a:lstStyle/>
    <a:p>
      <a:pPr>
        <a:defRPr sz="1600" b="1">
          <a:solidFill>
            <a:schemeClr val="tx2"/>
          </a:solidFill>
        </a:defRPr>
      </a:pPr>
      <a:endParaRPr lang="en-US"/>
    </a:p>
  </c:txPr>
  <c:externalData r:id="rId2">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97">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330"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drawings/drawing1.xml><?xml version="1.0" encoding="utf-8"?>
<c:userShapes xmlns:c="http://schemas.openxmlformats.org/drawingml/2006/chart">
  <cdr:relSizeAnchor xmlns:cdr="http://schemas.openxmlformats.org/drawingml/2006/chartDrawing">
    <cdr:from>
      <cdr:x>0.74161</cdr:x>
      <cdr:y>0.40226</cdr:y>
    </cdr:from>
    <cdr:to>
      <cdr:x>0.8505</cdr:x>
      <cdr:y>0.46178</cdr:y>
    </cdr:to>
    <cdr:sp macro="" textlink="">
      <cdr:nvSpPr>
        <cdr:cNvPr id="2" name="TextBox 17">
          <a:extLst xmlns:a="http://schemas.openxmlformats.org/drawingml/2006/main">
            <a:ext uri="{FF2B5EF4-FFF2-40B4-BE49-F238E27FC236}">
              <a16:creationId xmlns:a16="http://schemas.microsoft.com/office/drawing/2014/main" id="{F2135976-F0AC-A193-2374-0E9D305FEC8A}"/>
            </a:ext>
          </a:extLst>
        </cdr:cNvPr>
        <cdr:cNvSpPr txBox="1"/>
      </cdr:nvSpPr>
      <cdr:spPr>
        <a:xfrm xmlns:a="http://schemas.openxmlformats.org/drawingml/2006/main">
          <a:off x="4871065" y="2079998"/>
          <a:ext cx="715223" cy="307777"/>
        </a:xfrm>
        <a:prstGeom xmlns:a="http://schemas.openxmlformats.org/drawingml/2006/main" prst="rect">
          <a:avLst/>
        </a:prstGeom>
        <a:noFill xmlns:a="http://schemas.openxmlformats.org/drawingml/2006/main"/>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400" b="1" dirty="0">
              <a:solidFill>
                <a:schemeClr val="bg2">
                  <a:lumMod val="25000"/>
                </a:schemeClr>
              </a:solidFill>
              <a:latin typeface="Century Gothic" panose="020B0502020202020204" pitchFamily="34" charset="0"/>
            </a:rPr>
            <a:t>63%</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DE0BA4C-2253-634F-AE58-567BB3E59E4F}" type="datetimeFigureOut">
              <a:rPr lang="en-US" smtClean="0"/>
              <a:t>3/3/26</a:t>
            </a:fld>
            <a:endParaRPr lang="en-US"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315D452-467F-7144-964F-FA6E50FDF102}" type="slidenum">
              <a:rPr lang="en-US" smtClean="0"/>
              <a:t>‹#›</a:t>
            </a:fld>
            <a:endParaRPr lang="en-US" dirty="0"/>
          </a:p>
        </p:txBody>
      </p:sp>
    </p:spTree>
    <p:extLst>
      <p:ext uri="{BB962C8B-B14F-4D97-AF65-F5344CB8AC3E}">
        <p14:creationId xmlns:p14="http://schemas.microsoft.com/office/powerpoint/2010/main" val="14380707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15D452-467F-7144-964F-FA6E50FDF102}" type="slidenum">
              <a:rPr lang="en-US" smtClean="0"/>
              <a:t>1</a:t>
            </a:fld>
            <a:endParaRPr lang="en-US" dirty="0"/>
          </a:p>
        </p:txBody>
      </p:sp>
    </p:spTree>
    <p:extLst>
      <p:ext uri="{BB962C8B-B14F-4D97-AF65-F5344CB8AC3E}">
        <p14:creationId xmlns:p14="http://schemas.microsoft.com/office/powerpoint/2010/main" val="6648752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1C9CF58-07DB-D533-47BE-25F7DA6AFB3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D5AACFD-7C7D-47EC-5C22-3CD0867613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5CF2395-5B19-7966-25D5-CF7DB831C5C7}"/>
              </a:ext>
            </a:extLst>
          </p:cNvPr>
          <p:cNvSpPr>
            <a:spLocks noGrp="1"/>
          </p:cNvSpPr>
          <p:nvPr>
            <p:ph type="body" idx="1"/>
          </p:nvPr>
        </p:nvSpPr>
        <p:spPr/>
        <p:txBody>
          <a:bodyPr/>
          <a:lstStyle/>
          <a:p>
            <a:pPr marL="0" indent="0">
              <a:buNone/>
            </a:pPr>
            <a:endParaRPr lang="en-US" dirty="0"/>
          </a:p>
        </p:txBody>
      </p:sp>
      <p:sp>
        <p:nvSpPr>
          <p:cNvPr id="4" name="Slide Number Placeholder 3">
            <a:extLst>
              <a:ext uri="{FF2B5EF4-FFF2-40B4-BE49-F238E27FC236}">
                <a16:creationId xmlns:a16="http://schemas.microsoft.com/office/drawing/2014/main" id="{4B6EB405-C9D4-3048-5572-EF1EB033CCB8}"/>
              </a:ext>
            </a:extLst>
          </p:cNvPr>
          <p:cNvSpPr>
            <a:spLocks noGrp="1"/>
          </p:cNvSpPr>
          <p:nvPr>
            <p:ph type="sldNum" sz="quarter" idx="5"/>
          </p:nvPr>
        </p:nvSpPr>
        <p:spPr/>
        <p:txBody>
          <a:bodyPr/>
          <a:lstStyle/>
          <a:p>
            <a:fld id="{0315D452-467F-7144-964F-FA6E50FDF102}" type="slidenum">
              <a:rPr lang="en-US" smtClean="0"/>
              <a:t>2</a:t>
            </a:fld>
            <a:endParaRPr lang="en-US" dirty="0"/>
          </a:p>
        </p:txBody>
      </p:sp>
    </p:spTree>
    <p:extLst>
      <p:ext uri="{BB962C8B-B14F-4D97-AF65-F5344CB8AC3E}">
        <p14:creationId xmlns:p14="http://schemas.microsoft.com/office/powerpoint/2010/main" val="335539416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315D452-467F-7144-964F-FA6E50FDF102}" type="slidenum">
              <a:rPr lang="en-US" smtClean="0"/>
              <a:t>3</a:t>
            </a:fld>
            <a:endParaRPr lang="en-US" dirty="0"/>
          </a:p>
        </p:txBody>
      </p:sp>
    </p:spTree>
    <p:extLst>
      <p:ext uri="{BB962C8B-B14F-4D97-AF65-F5344CB8AC3E}">
        <p14:creationId xmlns:p14="http://schemas.microsoft.com/office/powerpoint/2010/main" val="40407040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15D452-467F-7144-964F-FA6E50FDF102}" type="slidenum">
              <a:rPr lang="en-US" smtClean="0"/>
              <a:t>4</a:t>
            </a:fld>
            <a:endParaRPr lang="en-US" dirty="0"/>
          </a:p>
        </p:txBody>
      </p:sp>
    </p:spTree>
    <p:extLst>
      <p:ext uri="{BB962C8B-B14F-4D97-AF65-F5344CB8AC3E}">
        <p14:creationId xmlns:p14="http://schemas.microsoft.com/office/powerpoint/2010/main" val="34019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B0F603-5F36-0FC8-268E-7EAA97A3E99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F28124A-3F09-D68F-3AA0-598569B0262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92CCB5D-47C3-42A2-0749-DB58B2CD5E2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524F11F-4911-1815-FF2F-E50142ECF43E}"/>
              </a:ext>
            </a:extLst>
          </p:cNvPr>
          <p:cNvSpPr>
            <a:spLocks noGrp="1"/>
          </p:cNvSpPr>
          <p:nvPr>
            <p:ph type="sldNum" sz="quarter" idx="10"/>
          </p:nvPr>
        </p:nvSpPr>
        <p:spPr/>
        <p:txBody>
          <a:bodyPr/>
          <a:lstStyle/>
          <a:p>
            <a:fld id="{0315D452-467F-7144-964F-FA6E50FDF102}" type="slidenum">
              <a:rPr lang="en-US" smtClean="0"/>
              <a:t>5</a:t>
            </a:fld>
            <a:endParaRPr lang="en-US" dirty="0"/>
          </a:p>
        </p:txBody>
      </p:sp>
    </p:spTree>
    <p:extLst>
      <p:ext uri="{BB962C8B-B14F-4D97-AF65-F5344CB8AC3E}">
        <p14:creationId xmlns:p14="http://schemas.microsoft.com/office/powerpoint/2010/main" val="3927280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C2FEF3-722C-7A9A-75CC-4B841EB62EA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7A12DF-37A8-0E77-2357-A6C48B8875B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E87A5AB-2243-60AF-32FB-7A886A100E2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81195EB-3696-7482-AB9F-3D4B7ECB5362}"/>
              </a:ext>
            </a:extLst>
          </p:cNvPr>
          <p:cNvSpPr>
            <a:spLocks noGrp="1"/>
          </p:cNvSpPr>
          <p:nvPr>
            <p:ph type="sldNum" sz="quarter" idx="10"/>
          </p:nvPr>
        </p:nvSpPr>
        <p:spPr/>
        <p:txBody>
          <a:bodyPr/>
          <a:lstStyle/>
          <a:p>
            <a:fld id="{0315D452-467F-7144-964F-FA6E50FDF102}" type="slidenum">
              <a:rPr lang="en-US" smtClean="0"/>
              <a:t>6</a:t>
            </a:fld>
            <a:endParaRPr lang="en-US" dirty="0"/>
          </a:p>
        </p:txBody>
      </p:sp>
    </p:spTree>
    <p:extLst>
      <p:ext uri="{BB962C8B-B14F-4D97-AF65-F5344CB8AC3E}">
        <p14:creationId xmlns:p14="http://schemas.microsoft.com/office/powerpoint/2010/main" val="234746562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15D452-467F-7144-964F-FA6E50FDF102}" type="slidenum">
              <a:rPr lang="en-US" smtClean="0"/>
              <a:t>7</a:t>
            </a:fld>
            <a:endParaRPr lang="en-US" dirty="0"/>
          </a:p>
        </p:txBody>
      </p:sp>
    </p:spTree>
    <p:extLst>
      <p:ext uri="{BB962C8B-B14F-4D97-AF65-F5344CB8AC3E}">
        <p14:creationId xmlns:p14="http://schemas.microsoft.com/office/powerpoint/2010/main" val="9691779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15D452-467F-7144-964F-FA6E50FDF102}" type="slidenum">
              <a:rPr lang="en-US" smtClean="0"/>
              <a:t>8</a:t>
            </a:fld>
            <a:endParaRPr lang="en-US" dirty="0"/>
          </a:p>
        </p:txBody>
      </p:sp>
    </p:spTree>
    <p:extLst>
      <p:ext uri="{BB962C8B-B14F-4D97-AF65-F5344CB8AC3E}">
        <p14:creationId xmlns:p14="http://schemas.microsoft.com/office/powerpoint/2010/main" val="362535636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0315D452-467F-7144-964F-FA6E50FDF102}" type="slidenum">
              <a:rPr lang="en-US" smtClean="0"/>
              <a:t>9</a:t>
            </a:fld>
            <a:endParaRPr lang="en-US" dirty="0"/>
          </a:p>
        </p:txBody>
      </p:sp>
    </p:spTree>
    <p:extLst>
      <p:ext uri="{BB962C8B-B14F-4D97-AF65-F5344CB8AC3E}">
        <p14:creationId xmlns:p14="http://schemas.microsoft.com/office/powerpoint/2010/main" val="385719718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00A99D3B-06E3-4E4C-B4B4-FAA7557A0DA5}" type="datetimeFigureOut">
              <a:rPr lang="en-US" smtClean="0"/>
              <a:t>3/3/26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9B65E40-DD89-2449-A0BB-68362BCABE37}" type="slidenum">
              <a:rPr lang="en-US" smtClean="0"/>
              <a:t>‹#›</a:t>
            </a:fld>
            <a:endParaRPr lang="en-US" dirty="0"/>
          </a:p>
        </p:txBody>
      </p:sp>
    </p:spTree>
    <p:extLst>
      <p:ext uri="{BB962C8B-B14F-4D97-AF65-F5344CB8AC3E}">
        <p14:creationId xmlns:p14="http://schemas.microsoft.com/office/powerpoint/2010/main" val="2994855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A99D3B-06E3-4E4C-B4B4-FAA7557A0DA5}" type="datetimeFigureOut">
              <a:rPr lang="en-US" smtClean="0"/>
              <a:t>3/3/26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9B65E40-DD89-2449-A0BB-68362BCABE37}" type="slidenum">
              <a:rPr lang="en-US" smtClean="0"/>
              <a:t>‹#›</a:t>
            </a:fld>
            <a:endParaRPr lang="en-US" dirty="0"/>
          </a:p>
        </p:txBody>
      </p:sp>
    </p:spTree>
    <p:extLst>
      <p:ext uri="{BB962C8B-B14F-4D97-AF65-F5344CB8AC3E}">
        <p14:creationId xmlns:p14="http://schemas.microsoft.com/office/powerpoint/2010/main" val="20178331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A99D3B-06E3-4E4C-B4B4-FAA7557A0DA5}" type="datetimeFigureOut">
              <a:rPr lang="en-US" smtClean="0"/>
              <a:t>3/3/26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9B65E40-DD89-2449-A0BB-68362BCABE37}" type="slidenum">
              <a:rPr lang="en-US" smtClean="0"/>
              <a:t>‹#›</a:t>
            </a:fld>
            <a:endParaRPr lang="en-US" dirty="0"/>
          </a:p>
        </p:txBody>
      </p:sp>
    </p:spTree>
    <p:extLst>
      <p:ext uri="{BB962C8B-B14F-4D97-AF65-F5344CB8AC3E}">
        <p14:creationId xmlns:p14="http://schemas.microsoft.com/office/powerpoint/2010/main" val="6607381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00A99D3B-06E3-4E4C-B4B4-FAA7557A0DA5}" type="datetimeFigureOut">
              <a:rPr lang="en-US" smtClean="0"/>
              <a:t>3/3/26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9B65E40-DD89-2449-A0BB-68362BCABE37}" type="slidenum">
              <a:rPr lang="en-US" smtClean="0"/>
              <a:t>‹#›</a:t>
            </a:fld>
            <a:endParaRPr lang="en-US" dirty="0"/>
          </a:p>
        </p:txBody>
      </p:sp>
    </p:spTree>
    <p:extLst>
      <p:ext uri="{BB962C8B-B14F-4D97-AF65-F5344CB8AC3E}">
        <p14:creationId xmlns:p14="http://schemas.microsoft.com/office/powerpoint/2010/main" val="18988656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0A99D3B-06E3-4E4C-B4B4-FAA7557A0DA5}" type="datetimeFigureOut">
              <a:rPr lang="en-US" smtClean="0"/>
              <a:t>3/3/26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9B65E40-DD89-2449-A0BB-68362BCABE37}" type="slidenum">
              <a:rPr lang="en-US" smtClean="0"/>
              <a:t>‹#›</a:t>
            </a:fld>
            <a:endParaRPr lang="en-US" dirty="0"/>
          </a:p>
        </p:txBody>
      </p:sp>
    </p:spTree>
    <p:extLst>
      <p:ext uri="{BB962C8B-B14F-4D97-AF65-F5344CB8AC3E}">
        <p14:creationId xmlns:p14="http://schemas.microsoft.com/office/powerpoint/2010/main" val="4810729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00A99D3B-06E3-4E4C-B4B4-FAA7557A0DA5}" type="datetimeFigureOut">
              <a:rPr lang="en-US" smtClean="0"/>
              <a:t>3/3/26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9B65E40-DD89-2449-A0BB-68362BCABE37}" type="slidenum">
              <a:rPr lang="en-US" smtClean="0"/>
              <a:t>‹#›</a:t>
            </a:fld>
            <a:endParaRPr lang="en-US" dirty="0"/>
          </a:p>
        </p:txBody>
      </p:sp>
    </p:spTree>
    <p:extLst>
      <p:ext uri="{BB962C8B-B14F-4D97-AF65-F5344CB8AC3E}">
        <p14:creationId xmlns:p14="http://schemas.microsoft.com/office/powerpoint/2010/main" val="11665229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00A99D3B-06E3-4E4C-B4B4-FAA7557A0DA5}" type="datetimeFigureOut">
              <a:rPr lang="en-US" smtClean="0"/>
              <a:t>3/3/26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39B65E40-DD89-2449-A0BB-68362BCABE37}" type="slidenum">
              <a:rPr lang="en-US" smtClean="0"/>
              <a:t>‹#›</a:t>
            </a:fld>
            <a:endParaRPr lang="en-US" dirty="0"/>
          </a:p>
        </p:txBody>
      </p:sp>
    </p:spTree>
    <p:extLst>
      <p:ext uri="{BB962C8B-B14F-4D97-AF65-F5344CB8AC3E}">
        <p14:creationId xmlns:p14="http://schemas.microsoft.com/office/powerpoint/2010/main" val="20699855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0A99D3B-06E3-4E4C-B4B4-FAA7557A0DA5}" type="datetimeFigureOut">
              <a:rPr lang="en-US" smtClean="0"/>
              <a:t>3/3/26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39B65E40-DD89-2449-A0BB-68362BCABE37}" type="slidenum">
              <a:rPr lang="en-US" smtClean="0"/>
              <a:t>‹#›</a:t>
            </a:fld>
            <a:endParaRPr lang="en-US" dirty="0"/>
          </a:p>
        </p:txBody>
      </p:sp>
    </p:spTree>
    <p:extLst>
      <p:ext uri="{BB962C8B-B14F-4D97-AF65-F5344CB8AC3E}">
        <p14:creationId xmlns:p14="http://schemas.microsoft.com/office/powerpoint/2010/main" val="10125616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0A99D3B-06E3-4E4C-B4B4-FAA7557A0DA5}" type="datetimeFigureOut">
              <a:rPr lang="en-US" smtClean="0"/>
              <a:t>3/3/26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39B65E40-DD89-2449-A0BB-68362BCABE37}" type="slidenum">
              <a:rPr lang="en-US" smtClean="0"/>
              <a:t>‹#›</a:t>
            </a:fld>
            <a:endParaRPr lang="en-US" dirty="0"/>
          </a:p>
        </p:txBody>
      </p:sp>
    </p:spTree>
    <p:extLst>
      <p:ext uri="{BB962C8B-B14F-4D97-AF65-F5344CB8AC3E}">
        <p14:creationId xmlns:p14="http://schemas.microsoft.com/office/powerpoint/2010/main" val="1463400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A99D3B-06E3-4E4C-B4B4-FAA7557A0DA5}" type="datetimeFigureOut">
              <a:rPr lang="en-US" smtClean="0"/>
              <a:t>3/3/26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9B65E40-DD89-2449-A0BB-68362BCABE37}" type="slidenum">
              <a:rPr lang="en-US" smtClean="0"/>
              <a:t>‹#›</a:t>
            </a:fld>
            <a:endParaRPr lang="en-US" dirty="0"/>
          </a:p>
        </p:txBody>
      </p:sp>
    </p:spTree>
    <p:extLst>
      <p:ext uri="{BB962C8B-B14F-4D97-AF65-F5344CB8AC3E}">
        <p14:creationId xmlns:p14="http://schemas.microsoft.com/office/powerpoint/2010/main" val="246902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0A99D3B-06E3-4E4C-B4B4-FAA7557A0DA5}" type="datetimeFigureOut">
              <a:rPr lang="en-US" smtClean="0"/>
              <a:t>3/3/26</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9B65E40-DD89-2449-A0BB-68362BCABE37}" type="slidenum">
              <a:rPr lang="en-US" smtClean="0"/>
              <a:t>‹#›</a:t>
            </a:fld>
            <a:endParaRPr lang="en-US" dirty="0"/>
          </a:p>
        </p:txBody>
      </p:sp>
    </p:spTree>
    <p:extLst>
      <p:ext uri="{BB962C8B-B14F-4D97-AF65-F5344CB8AC3E}">
        <p14:creationId xmlns:p14="http://schemas.microsoft.com/office/powerpoint/2010/main" val="7443987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0A99D3B-06E3-4E4C-B4B4-FAA7557A0DA5}" type="datetimeFigureOut">
              <a:rPr lang="en-US" smtClean="0"/>
              <a:t>3/3/26</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9B65E40-DD89-2449-A0BB-68362BCABE37}" type="slidenum">
              <a:rPr lang="en-US" smtClean="0"/>
              <a:t>‹#›</a:t>
            </a:fld>
            <a:endParaRPr lang="en-US" dirty="0"/>
          </a:p>
        </p:txBody>
      </p:sp>
    </p:spTree>
    <p:extLst>
      <p:ext uri="{BB962C8B-B14F-4D97-AF65-F5344CB8AC3E}">
        <p14:creationId xmlns:p14="http://schemas.microsoft.com/office/powerpoint/2010/main" val="448988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2.xml"/><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3" Type="http://schemas.openxmlformats.org/officeDocument/2006/relationships/chart" Target="../charts/chart6.xml"/><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mailto:bcecil@thirdway.org" TargetMode="External"/><Relationship Id="rId2" Type="http://schemas.openxmlformats.org/officeDocument/2006/relationships/notesSlide" Target="../notesSlides/notesSlide9.xml"/><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mailto:mdimino@thirdway.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4199BDEE-04B0-8AF9-5EC8-B8D10BAE39D7}"/>
              </a:ext>
            </a:extLst>
          </p:cNvPr>
          <p:cNvSpPr/>
          <p:nvPr/>
        </p:nvSpPr>
        <p:spPr>
          <a:xfrm>
            <a:off x="0" y="3923071"/>
            <a:ext cx="12192000" cy="2934929"/>
          </a:xfrm>
          <a:prstGeom prst="rect">
            <a:avLst/>
          </a:prstGeom>
          <a:solidFill>
            <a:srgbClr val="F8A23D"/>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itle 3">
            <a:extLst>
              <a:ext uri="{FF2B5EF4-FFF2-40B4-BE49-F238E27FC236}">
                <a16:creationId xmlns:a16="http://schemas.microsoft.com/office/drawing/2014/main" id="{D57D46AC-2A17-8A80-64D2-D155DF6FB05B}"/>
              </a:ext>
            </a:extLst>
          </p:cNvPr>
          <p:cNvSpPr txBox="1">
            <a:spLocks/>
          </p:cNvSpPr>
          <p:nvPr/>
        </p:nvSpPr>
        <p:spPr>
          <a:xfrm>
            <a:off x="975110" y="862377"/>
            <a:ext cx="10176983" cy="2308324"/>
          </a:xfrm>
          <a:prstGeom prst="rect">
            <a:avLst/>
          </a:prstGeom>
        </p:spPr>
        <p:txBody>
          <a:bodyPr wrap="square">
            <a:sp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nSpc>
                <a:spcPct val="100000"/>
              </a:lnSpc>
            </a:pPr>
            <a:r>
              <a:rPr lang="en-US" sz="4800" b="1" dirty="0">
                <a:solidFill>
                  <a:schemeClr val="bg2">
                    <a:lumMod val="25000"/>
                  </a:schemeClr>
                </a:solidFill>
                <a:latin typeface="Century Gothic Bold"/>
                <a:ea typeface="League Spartan" charset="0"/>
                <a:cs typeface="League Spartan" charset="0"/>
              </a:rPr>
              <a:t>What Voters Think About New Higher Education Loan Limits </a:t>
            </a:r>
            <a:br>
              <a:rPr lang="en-US" sz="4800" b="1" dirty="0">
                <a:solidFill>
                  <a:schemeClr val="bg2">
                    <a:lumMod val="25000"/>
                  </a:schemeClr>
                </a:solidFill>
                <a:latin typeface="Century Gothic Bold"/>
                <a:ea typeface="League Spartan" charset="0"/>
                <a:cs typeface="League Spartan" charset="0"/>
              </a:rPr>
            </a:br>
            <a:r>
              <a:rPr lang="en-US" sz="4800" b="1" dirty="0">
                <a:solidFill>
                  <a:schemeClr val="bg2">
                    <a:lumMod val="25000"/>
                  </a:schemeClr>
                </a:solidFill>
                <a:latin typeface="Century Gothic Bold"/>
                <a:ea typeface="League Spartan" charset="0"/>
                <a:cs typeface="League Spartan" charset="0"/>
              </a:rPr>
              <a:t>and Accountability Reforms </a:t>
            </a:r>
          </a:p>
        </p:txBody>
      </p:sp>
      <p:pic>
        <p:nvPicPr>
          <p:cNvPr id="7" name="Picture 6" descr="A black and grey sign&#10;&#10;Description automatically generated with medium confidence">
            <a:extLst>
              <a:ext uri="{FF2B5EF4-FFF2-40B4-BE49-F238E27FC236}">
                <a16:creationId xmlns:a16="http://schemas.microsoft.com/office/drawing/2014/main" id="{A067D20A-1926-4BD7-B1C4-11A281E0F721}"/>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975111" y="4885635"/>
            <a:ext cx="4059732" cy="984485"/>
          </a:xfrm>
          <a:prstGeom prst="rect">
            <a:avLst/>
          </a:prstGeom>
        </p:spPr>
      </p:pic>
    </p:spTree>
    <p:extLst>
      <p:ext uri="{BB962C8B-B14F-4D97-AF65-F5344CB8AC3E}">
        <p14:creationId xmlns:p14="http://schemas.microsoft.com/office/powerpoint/2010/main" val="3583610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5F8564-A951-7197-6C14-621307BA8D17}"/>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3226021F-585B-9E37-5478-FAAC4DAD3BE1}"/>
              </a:ext>
            </a:extLst>
          </p:cNvPr>
          <p:cNvSpPr txBox="1"/>
          <p:nvPr/>
        </p:nvSpPr>
        <p:spPr>
          <a:xfrm>
            <a:off x="3875548" y="118498"/>
            <a:ext cx="4440899" cy="803553"/>
          </a:xfrm>
          <a:prstGeom prst="rect">
            <a:avLst/>
          </a:prstGeom>
          <a:noFill/>
        </p:spPr>
        <p:txBody>
          <a:bodyPr wrap="square" rtlCol="0">
            <a:spAutoFit/>
          </a:bodyPr>
          <a:lstStyle/>
          <a:p>
            <a:pPr algn="ctr">
              <a:lnSpc>
                <a:spcPts val="6000"/>
              </a:lnSpc>
            </a:pPr>
            <a:r>
              <a:rPr lang="en-US" sz="4000" b="1" dirty="0">
                <a:solidFill>
                  <a:schemeClr val="bg2">
                    <a:lumMod val="25000"/>
                  </a:schemeClr>
                </a:solidFill>
                <a:latin typeface="Century Gothic Bold"/>
                <a:ea typeface="League Spartan" charset="0"/>
                <a:cs typeface="League Spartan" charset="0"/>
              </a:rPr>
              <a:t>Key Findings </a:t>
            </a:r>
          </a:p>
        </p:txBody>
      </p:sp>
      <p:sp>
        <p:nvSpPr>
          <p:cNvPr id="5" name="TextBox 4">
            <a:extLst>
              <a:ext uri="{FF2B5EF4-FFF2-40B4-BE49-F238E27FC236}">
                <a16:creationId xmlns:a16="http://schemas.microsoft.com/office/drawing/2014/main" id="{C5AE8566-C817-10F1-F050-582AD603B5B0}"/>
              </a:ext>
            </a:extLst>
          </p:cNvPr>
          <p:cNvSpPr txBox="1"/>
          <p:nvPr/>
        </p:nvSpPr>
        <p:spPr>
          <a:xfrm>
            <a:off x="1315881" y="1072788"/>
            <a:ext cx="1480564" cy="1015663"/>
          </a:xfrm>
          <a:prstGeom prst="rect">
            <a:avLst/>
          </a:prstGeom>
          <a:noFill/>
        </p:spPr>
        <p:txBody>
          <a:bodyPr wrap="square" rtlCol="0">
            <a:spAutoFit/>
          </a:bodyPr>
          <a:lstStyle/>
          <a:p>
            <a:pPr algn="ctr"/>
            <a:r>
              <a:rPr lang="en-US" sz="6000" b="1" spc="300" dirty="0">
                <a:solidFill>
                  <a:srgbClr val="FFA11E"/>
                </a:solidFill>
                <a:latin typeface="Century Gothic Bold"/>
                <a:ea typeface="League Spartan" charset="0"/>
                <a:cs typeface="League Spartan" charset="0"/>
              </a:rPr>
              <a:t>01</a:t>
            </a:r>
          </a:p>
        </p:txBody>
      </p:sp>
      <p:sp>
        <p:nvSpPr>
          <p:cNvPr id="6" name="TextBox 5">
            <a:extLst>
              <a:ext uri="{FF2B5EF4-FFF2-40B4-BE49-F238E27FC236}">
                <a16:creationId xmlns:a16="http://schemas.microsoft.com/office/drawing/2014/main" id="{5AFBDCFC-6ABE-4A47-DF4B-C8A2D640CA39}"/>
              </a:ext>
            </a:extLst>
          </p:cNvPr>
          <p:cNvSpPr txBox="1"/>
          <p:nvPr/>
        </p:nvSpPr>
        <p:spPr>
          <a:xfrm>
            <a:off x="5355715" y="1050306"/>
            <a:ext cx="1480566" cy="1015663"/>
          </a:xfrm>
          <a:prstGeom prst="rect">
            <a:avLst/>
          </a:prstGeom>
          <a:noFill/>
        </p:spPr>
        <p:txBody>
          <a:bodyPr wrap="square" rtlCol="0">
            <a:spAutoFit/>
          </a:bodyPr>
          <a:lstStyle/>
          <a:p>
            <a:pPr algn="ctr"/>
            <a:r>
              <a:rPr lang="en-US" sz="6000" b="1" dirty="0">
                <a:solidFill>
                  <a:srgbClr val="FFA11E"/>
                </a:solidFill>
                <a:latin typeface="Century Gothic Bold"/>
                <a:ea typeface="League Spartan" charset="0"/>
                <a:cs typeface="League Spartan" charset="0"/>
              </a:rPr>
              <a:t>02</a:t>
            </a:r>
          </a:p>
        </p:txBody>
      </p:sp>
      <p:sp>
        <p:nvSpPr>
          <p:cNvPr id="7" name="TextBox 6">
            <a:extLst>
              <a:ext uri="{FF2B5EF4-FFF2-40B4-BE49-F238E27FC236}">
                <a16:creationId xmlns:a16="http://schemas.microsoft.com/office/drawing/2014/main" id="{6A9D848B-0D04-21A6-BE32-69460ACF7A26}"/>
              </a:ext>
            </a:extLst>
          </p:cNvPr>
          <p:cNvSpPr txBox="1"/>
          <p:nvPr/>
        </p:nvSpPr>
        <p:spPr>
          <a:xfrm>
            <a:off x="9034042" y="1047920"/>
            <a:ext cx="1480566" cy="1015663"/>
          </a:xfrm>
          <a:prstGeom prst="rect">
            <a:avLst/>
          </a:prstGeom>
          <a:noFill/>
        </p:spPr>
        <p:txBody>
          <a:bodyPr wrap="square" rtlCol="0">
            <a:spAutoFit/>
          </a:bodyPr>
          <a:lstStyle/>
          <a:p>
            <a:pPr algn="ctr"/>
            <a:r>
              <a:rPr lang="en-US" sz="6000" b="1" dirty="0">
                <a:solidFill>
                  <a:srgbClr val="FFA11E"/>
                </a:solidFill>
                <a:latin typeface="Century Gothic Bold"/>
                <a:ea typeface="League Spartan" charset="0"/>
                <a:cs typeface="League Spartan" charset="0"/>
              </a:rPr>
              <a:t>03</a:t>
            </a:r>
          </a:p>
        </p:txBody>
      </p:sp>
      <p:sp>
        <p:nvSpPr>
          <p:cNvPr id="8" name="TextBox 7">
            <a:extLst>
              <a:ext uri="{FF2B5EF4-FFF2-40B4-BE49-F238E27FC236}">
                <a16:creationId xmlns:a16="http://schemas.microsoft.com/office/drawing/2014/main" id="{1B189BF0-E4C9-BF1A-CB23-F254CD37612E}"/>
              </a:ext>
            </a:extLst>
          </p:cNvPr>
          <p:cNvSpPr txBox="1"/>
          <p:nvPr/>
        </p:nvSpPr>
        <p:spPr>
          <a:xfrm>
            <a:off x="436336" y="2194224"/>
            <a:ext cx="3239655" cy="3580211"/>
          </a:xfrm>
          <a:prstGeom prst="rect">
            <a:avLst/>
          </a:prstGeom>
          <a:noFill/>
        </p:spPr>
        <p:txBody>
          <a:bodyPr wrap="square" rtlCol="0">
            <a:spAutoFit/>
          </a:bodyPr>
          <a:lstStyle/>
          <a:p>
            <a:pPr>
              <a:spcAft>
                <a:spcPts val="600"/>
              </a:spcAft>
            </a:pPr>
            <a:r>
              <a:rPr lang="en-US" b="1" dirty="0">
                <a:solidFill>
                  <a:schemeClr val="bg2">
                    <a:lumMod val="25000"/>
                  </a:schemeClr>
                </a:solidFill>
                <a:latin typeface="Century Gothic Bold"/>
                <a:ea typeface="League Spartan" charset="0"/>
                <a:cs typeface="League Spartan" charset="0"/>
              </a:rPr>
              <a:t>VOTERS SUPPORT COLLEGES AND UNIVERSITIES</a:t>
            </a:r>
          </a:p>
          <a:p>
            <a:pPr>
              <a:lnSpc>
                <a:spcPts val="1640"/>
              </a:lnSpc>
            </a:pPr>
            <a:r>
              <a:rPr lang="en-US" sz="1400" dirty="0">
                <a:solidFill>
                  <a:schemeClr val="bg2">
                    <a:lumMod val="25000"/>
                  </a:schemeClr>
                </a:solidFill>
                <a:latin typeface="Georgia Regular" panose="02040502050405020303" pitchFamily="18" charset="0"/>
                <a:ea typeface="MerriweatherLight" charset="0"/>
                <a:cs typeface="MerriweatherLight" charset="0"/>
              </a:rPr>
              <a:t>Voters hold broadly positive views about graduate schools, four-year colleges and universities, and the higher education system in the United States, yet they still see room for improvement. Issues related to costs and debt are top of mind for Americans, who are worried about high tuition rates, graduates burdened by unaffordable student loans, and programs that lack sufficient focus on practical, real-world skills that equip students for the workforce. </a:t>
            </a:r>
          </a:p>
          <a:p>
            <a:pPr>
              <a:lnSpc>
                <a:spcPts val="1640"/>
              </a:lnSpc>
            </a:pPr>
            <a:endParaRPr lang="en-US" sz="1200" dirty="0">
              <a:solidFill>
                <a:schemeClr val="bg2">
                  <a:lumMod val="25000"/>
                </a:schemeClr>
              </a:solidFill>
              <a:highlight>
                <a:srgbClr val="FFFF00"/>
              </a:highlight>
              <a:latin typeface="Georgia Regular" panose="02040502050405020303" pitchFamily="18" charset="0"/>
              <a:ea typeface="MerriweatherLight" charset="0"/>
              <a:cs typeface="MerriweatherLight" charset="0"/>
            </a:endParaRPr>
          </a:p>
        </p:txBody>
      </p:sp>
      <p:sp>
        <p:nvSpPr>
          <p:cNvPr id="9" name="TextBox 8">
            <a:extLst>
              <a:ext uri="{FF2B5EF4-FFF2-40B4-BE49-F238E27FC236}">
                <a16:creationId xmlns:a16="http://schemas.microsoft.com/office/drawing/2014/main" id="{B6C9FB7B-DAD0-C988-2524-FA2214B40DDF}"/>
              </a:ext>
            </a:extLst>
          </p:cNvPr>
          <p:cNvSpPr txBox="1"/>
          <p:nvPr/>
        </p:nvSpPr>
        <p:spPr>
          <a:xfrm>
            <a:off x="4463967" y="2194224"/>
            <a:ext cx="3289464" cy="4221669"/>
          </a:xfrm>
          <a:prstGeom prst="rect">
            <a:avLst/>
          </a:prstGeom>
          <a:noFill/>
        </p:spPr>
        <p:txBody>
          <a:bodyPr wrap="square" rtlCol="0">
            <a:spAutoFit/>
          </a:bodyPr>
          <a:lstStyle/>
          <a:p>
            <a:pPr>
              <a:spcAft>
                <a:spcPts val="600"/>
              </a:spcAft>
            </a:pPr>
            <a:r>
              <a:rPr lang="en-US" b="1" dirty="0">
                <a:solidFill>
                  <a:schemeClr val="bg2">
                    <a:lumMod val="25000"/>
                  </a:schemeClr>
                </a:solidFill>
                <a:latin typeface="Century Gothic Bold"/>
                <a:ea typeface="League Spartan" charset="0"/>
                <a:cs typeface="League Spartan" charset="0"/>
              </a:rPr>
              <a:t>VOTERS WANT THE FEDERAL GOVERNMENT TO DO MORE TO ENSURE COLLEGES PREPARE STUDENTS FOR GOOD JOBS</a:t>
            </a:r>
          </a:p>
          <a:p>
            <a:pPr>
              <a:lnSpc>
                <a:spcPts val="1640"/>
              </a:lnSpc>
            </a:pPr>
            <a:r>
              <a:rPr lang="en-US" sz="1400" dirty="0">
                <a:solidFill>
                  <a:schemeClr val="bg2">
                    <a:lumMod val="25000"/>
                  </a:schemeClr>
                </a:solidFill>
                <a:latin typeface="Georgia Regular" panose="02040502050405020303" pitchFamily="18" charset="0"/>
                <a:ea typeface="MerriweatherLight" charset="0"/>
                <a:cs typeface="MerriweatherLight" charset="0"/>
              </a:rPr>
              <a:t>Voters expect higher education to prepare students for better jobs than they could get with just a high school diploma. Yet they see higher education failing to live up to that promise, with most voters agreeing that rising student loan debt is making them worry that higher education is no longer worth it. Voters agree that the federal government should provide basic guardrails to ensure students aren’t taking out loans to attend programs that leave them worse off. </a:t>
            </a:r>
          </a:p>
        </p:txBody>
      </p:sp>
      <p:sp>
        <p:nvSpPr>
          <p:cNvPr id="4" name="TextBox 3">
            <a:extLst>
              <a:ext uri="{FF2B5EF4-FFF2-40B4-BE49-F238E27FC236}">
                <a16:creationId xmlns:a16="http://schemas.microsoft.com/office/drawing/2014/main" id="{BC57032C-8101-30B2-6E7D-40ABCEB02033}"/>
              </a:ext>
            </a:extLst>
          </p:cNvPr>
          <p:cNvSpPr txBox="1"/>
          <p:nvPr/>
        </p:nvSpPr>
        <p:spPr>
          <a:xfrm>
            <a:off x="8516005" y="2194224"/>
            <a:ext cx="3289465" cy="3400931"/>
          </a:xfrm>
          <a:prstGeom prst="rect">
            <a:avLst/>
          </a:prstGeom>
          <a:noFill/>
        </p:spPr>
        <p:txBody>
          <a:bodyPr wrap="square" rtlCol="0">
            <a:spAutoFit/>
          </a:bodyPr>
          <a:lstStyle/>
          <a:p>
            <a:pPr>
              <a:spcAft>
                <a:spcPts val="600"/>
              </a:spcAft>
            </a:pPr>
            <a:r>
              <a:rPr lang="en-US" b="1" dirty="0">
                <a:solidFill>
                  <a:schemeClr val="bg2">
                    <a:lumMod val="25000"/>
                  </a:schemeClr>
                </a:solidFill>
                <a:latin typeface="Century Gothic Bold"/>
                <a:ea typeface="League Spartan" charset="0"/>
                <a:cs typeface="League Spartan" charset="0"/>
              </a:rPr>
              <a:t>MAJORITIES OF VOTERS—DEMOCRATIC AND REPUBLICAN—SUPPORT RECENT HIGHER EDUCATION REFORMS</a:t>
            </a:r>
          </a:p>
          <a:p>
            <a:pPr>
              <a:lnSpc>
                <a:spcPts val="1640"/>
              </a:lnSpc>
            </a:pPr>
            <a:r>
              <a:rPr lang="en-US" sz="1400" dirty="0">
                <a:solidFill>
                  <a:schemeClr val="bg2">
                    <a:lumMod val="25000"/>
                  </a:schemeClr>
                </a:solidFill>
                <a:latin typeface="Georgia Regular" panose="02040502050405020303" pitchFamily="18" charset="0"/>
                <a:ea typeface="MerriweatherLight" charset="0"/>
                <a:cs typeface="MerriweatherLight" charset="0"/>
              </a:rPr>
              <a:t>Higher education reforms that improve student outcomes and helps tackle student debt are popular with voters on both sides of the aisle. Majorities of both Republicans and Democrats support requiring higher education programs to pass the new earnings tests and moving away from unlimited federal lending for graduate school.</a:t>
            </a:r>
          </a:p>
        </p:txBody>
      </p:sp>
    </p:spTree>
    <p:extLst>
      <p:ext uri="{BB962C8B-B14F-4D97-AF65-F5344CB8AC3E}">
        <p14:creationId xmlns:p14="http://schemas.microsoft.com/office/powerpoint/2010/main" val="22818198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52BA54F3-5E04-B486-A7A0-7095DCA426D1}"/>
              </a:ext>
            </a:extLst>
          </p:cNvPr>
          <p:cNvSpPr txBox="1"/>
          <p:nvPr/>
        </p:nvSpPr>
        <p:spPr>
          <a:xfrm>
            <a:off x="1957777" y="4714447"/>
            <a:ext cx="7418293" cy="369332"/>
          </a:xfrm>
          <a:prstGeom prst="rect">
            <a:avLst/>
          </a:prstGeom>
          <a:noFill/>
        </p:spPr>
        <p:txBody>
          <a:bodyPr wrap="square" rtlCol="0">
            <a:spAutoFit/>
          </a:bodyPr>
          <a:lstStyle/>
          <a:p>
            <a:endParaRPr lang="en-US" dirty="0"/>
          </a:p>
        </p:txBody>
      </p:sp>
      <p:sp>
        <p:nvSpPr>
          <p:cNvPr id="3" name="TextBox 2">
            <a:extLst>
              <a:ext uri="{FF2B5EF4-FFF2-40B4-BE49-F238E27FC236}">
                <a16:creationId xmlns:a16="http://schemas.microsoft.com/office/drawing/2014/main" id="{9F1569B9-4EF0-1D05-FEB6-57CC53CBFB8C}"/>
              </a:ext>
            </a:extLst>
          </p:cNvPr>
          <p:cNvSpPr txBox="1"/>
          <p:nvPr/>
        </p:nvSpPr>
        <p:spPr>
          <a:xfrm>
            <a:off x="520176" y="104243"/>
            <a:ext cx="11798374" cy="954107"/>
          </a:xfrm>
          <a:prstGeom prst="rect">
            <a:avLst/>
          </a:prstGeom>
          <a:noFill/>
        </p:spPr>
        <p:txBody>
          <a:bodyPr wrap="square" rtlCol="0">
            <a:spAutoFit/>
          </a:bodyPr>
          <a:lstStyle/>
          <a:p>
            <a:r>
              <a:rPr lang="en-US" sz="2800" b="1" dirty="0">
                <a:solidFill>
                  <a:schemeClr val="bg2">
                    <a:lumMod val="25000"/>
                  </a:schemeClr>
                </a:solidFill>
                <a:latin typeface="Century Gothic Bold"/>
                <a:ea typeface="League Spartan" charset="0"/>
                <a:cs typeface="League Spartan" charset="0"/>
              </a:rPr>
              <a:t>Voters continue to have largely positive views about higher education, but they dislike the student loan system. </a:t>
            </a:r>
          </a:p>
        </p:txBody>
      </p:sp>
      <p:graphicFrame>
        <p:nvGraphicFramePr>
          <p:cNvPr id="4" name="Chart 3">
            <a:extLst>
              <a:ext uri="{FF2B5EF4-FFF2-40B4-BE49-F238E27FC236}">
                <a16:creationId xmlns:a16="http://schemas.microsoft.com/office/drawing/2014/main" id="{7374D511-EFC6-9E7A-08E8-03D6E3465688}"/>
              </a:ext>
            </a:extLst>
          </p:cNvPr>
          <p:cNvGraphicFramePr/>
          <p:nvPr>
            <p:extLst>
              <p:ext uri="{D42A27DB-BD31-4B8C-83A1-F6EECF244321}">
                <p14:modId xmlns:p14="http://schemas.microsoft.com/office/powerpoint/2010/main" val="384983187"/>
              </p:ext>
            </p:extLst>
          </p:nvPr>
        </p:nvGraphicFramePr>
        <p:xfrm>
          <a:off x="723377" y="2150215"/>
          <a:ext cx="10503424" cy="424824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Table 8">
            <a:extLst>
              <a:ext uri="{FF2B5EF4-FFF2-40B4-BE49-F238E27FC236}">
                <a16:creationId xmlns:a16="http://schemas.microsoft.com/office/drawing/2014/main" id="{9EE21A5B-BFF7-A57B-0933-EE4D0B868E47}"/>
              </a:ext>
            </a:extLst>
          </p:cNvPr>
          <p:cNvGraphicFramePr>
            <a:graphicFrameLocks noGrp="1"/>
          </p:cNvGraphicFramePr>
          <p:nvPr>
            <p:extLst>
              <p:ext uri="{D42A27DB-BD31-4B8C-83A1-F6EECF244321}">
                <p14:modId xmlns:p14="http://schemas.microsoft.com/office/powerpoint/2010/main" val="3021104268"/>
              </p:ext>
            </p:extLst>
          </p:nvPr>
        </p:nvGraphicFramePr>
        <p:xfrm>
          <a:off x="3992742" y="1459462"/>
          <a:ext cx="7234058" cy="690753"/>
        </p:xfrm>
        <a:graphic>
          <a:graphicData uri="http://schemas.openxmlformats.org/drawingml/2006/table">
            <a:tbl>
              <a:tblPr firstRow="1" bandRow="1"/>
              <a:tblGrid>
                <a:gridCol w="2694209">
                  <a:extLst>
                    <a:ext uri="{9D8B030D-6E8A-4147-A177-3AD203B41FA5}">
                      <a16:colId xmlns:a16="http://schemas.microsoft.com/office/drawing/2014/main" val="1350522969"/>
                    </a:ext>
                  </a:extLst>
                </a:gridCol>
                <a:gridCol w="1845640">
                  <a:extLst>
                    <a:ext uri="{9D8B030D-6E8A-4147-A177-3AD203B41FA5}">
                      <a16:colId xmlns:a16="http://schemas.microsoft.com/office/drawing/2014/main" val="1095436845"/>
                    </a:ext>
                  </a:extLst>
                </a:gridCol>
                <a:gridCol w="2694209">
                  <a:extLst>
                    <a:ext uri="{9D8B030D-6E8A-4147-A177-3AD203B41FA5}">
                      <a16:colId xmlns:a16="http://schemas.microsoft.com/office/drawing/2014/main" val="1318452995"/>
                    </a:ext>
                  </a:extLst>
                </a:gridCol>
              </a:tblGrid>
              <a:tr h="690753">
                <a:tc>
                  <a:txBody>
                    <a:bodyPr/>
                    <a:lstStyle>
                      <a:lvl1pPr marL="0" algn="l" defTabSz="914400" rtl="0" eaLnBrk="1" latinLnBrk="0" hangingPunct="1">
                        <a:defRPr sz="1800" kern="1200">
                          <a:solidFill>
                            <a:schemeClr val="tx1"/>
                          </a:solidFill>
                          <a:latin typeface="Montserrat"/>
                        </a:defRPr>
                      </a:lvl1pPr>
                      <a:lvl2pPr marL="457200" algn="l" defTabSz="914400" rtl="0" eaLnBrk="1" latinLnBrk="0" hangingPunct="1">
                        <a:defRPr sz="1800" kern="1200">
                          <a:solidFill>
                            <a:schemeClr val="tx1"/>
                          </a:solidFill>
                          <a:latin typeface="Montserrat"/>
                        </a:defRPr>
                      </a:lvl2pPr>
                      <a:lvl3pPr marL="914400" algn="l" defTabSz="914400" rtl="0" eaLnBrk="1" latinLnBrk="0" hangingPunct="1">
                        <a:defRPr sz="1800" kern="1200">
                          <a:solidFill>
                            <a:schemeClr val="tx1"/>
                          </a:solidFill>
                          <a:latin typeface="Montserrat"/>
                        </a:defRPr>
                      </a:lvl3pPr>
                      <a:lvl4pPr marL="1371600" algn="l" defTabSz="914400" rtl="0" eaLnBrk="1" latinLnBrk="0" hangingPunct="1">
                        <a:defRPr sz="1800" kern="1200">
                          <a:solidFill>
                            <a:schemeClr val="tx1"/>
                          </a:solidFill>
                          <a:latin typeface="Montserrat"/>
                        </a:defRPr>
                      </a:lvl4pPr>
                      <a:lvl5pPr marL="1828800" algn="l" defTabSz="914400" rtl="0" eaLnBrk="1" latinLnBrk="0" hangingPunct="1">
                        <a:defRPr sz="1800" kern="1200">
                          <a:solidFill>
                            <a:schemeClr val="tx1"/>
                          </a:solidFill>
                          <a:latin typeface="Montserrat"/>
                        </a:defRPr>
                      </a:lvl5pPr>
                      <a:lvl6pPr marL="2286000" algn="l" defTabSz="914400" rtl="0" eaLnBrk="1" latinLnBrk="0" hangingPunct="1">
                        <a:defRPr sz="1800" kern="1200">
                          <a:solidFill>
                            <a:schemeClr val="tx1"/>
                          </a:solidFill>
                          <a:latin typeface="Montserrat"/>
                        </a:defRPr>
                      </a:lvl6pPr>
                      <a:lvl7pPr marL="2743200" algn="l" defTabSz="914400" rtl="0" eaLnBrk="1" latinLnBrk="0" hangingPunct="1">
                        <a:defRPr sz="1800" kern="1200">
                          <a:solidFill>
                            <a:schemeClr val="tx1"/>
                          </a:solidFill>
                          <a:latin typeface="Montserrat"/>
                        </a:defRPr>
                      </a:lvl7pPr>
                      <a:lvl8pPr marL="3200400" algn="l" defTabSz="914400" rtl="0" eaLnBrk="1" latinLnBrk="0" hangingPunct="1">
                        <a:defRPr sz="1800" kern="1200">
                          <a:solidFill>
                            <a:schemeClr val="tx1"/>
                          </a:solidFill>
                          <a:latin typeface="Montserrat"/>
                        </a:defRPr>
                      </a:lvl8pPr>
                      <a:lvl9pPr marL="3657600" algn="l" defTabSz="914400" rtl="0" eaLnBrk="1" latinLnBrk="0" hangingPunct="1">
                        <a:defRPr sz="1800" kern="1200">
                          <a:solidFill>
                            <a:schemeClr val="tx1"/>
                          </a:solidFill>
                          <a:latin typeface="Montserrat"/>
                        </a:defRPr>
                      </a:lvl9pPr>
                    </a:lstStyle>
                    <a:p>
                      <a:pPr algn="l"/>
                      <a:r>
                        <a:rPr lang="en-US" sz="1400" b="1" i="0" dirty="0">
                          <a:solidFill>
                            <a:srgbClr val="3C6A93"/>
                          </a:solidFill>
                          <a:latin typeface="Century Gothic" panose="020B0502020202020204" pitchFamily="34" charset="0"/>
                        </a:rPr>
                        <a:t>Percent Favorable</a:t>
                      </a:r>
                    </a:p>
                  </a:txBody>
                  <a:tcPr anchor="b">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Montserrat"/>
                        </a:defRPr>
                      </a:lvl1pPr>
                      <a:lvl2pPr marL="457200" algn="l" defTabSz="914400" rtl="0" eaLnBrk="1" latinLnBrk="0" hangingPunct="1">
                        <a:defRPr sz="1800" kern="1200">
                          <a:solidFill>
                            <a:schemeClr val="tx1"/>
                          </a:solidFill>
                          <a:latin typeface="Montserrat"/>
                        </a:defRPr>
                      </a:lvl2pPr>
                      <a:lvl3pPr marL="914400" algn="l" defTabSz="914400" rtl="0" eaLnBrk="1" latinLnBrk="0" hangingPunct="1">
                        <a:defRPr sz="1800" kern="1200">
                          <a:solidFill>
                            <a:schemeClr val="tx1"/>
                          </a:solidFill>
                          <a:latin typeface="Montserrat"/>
                        </a:defRPr>
                      </a:lvl3pPr>
                      <a:lvl4pPr marL="1371600" algn="l" defTabSz="914400" rtl="0" eaLnBrk="1" latinLnBrk="0" hangingPunct="1">
                        <a:defRPr sz="1800" kern="1200">
                          <a:solidFill>
                            <a:schemeClr val="tx1"/>
                          </a:solidFill>
                          <a:latin typeface="Montserrat"/>
                        </a:defRPr>
                      </a:lvl4pPr>
                      <a:lvl5pPr marL="1828800" algn="l" defTabSz="914400" rtl="0" eaLnBrk="1" latinLnBrk="0" hangingPunct="1">
                        <a:defRPr sz="1800" kern="1200">
                          <a:solidFill>
                            <a:schemeClr val="tx1"/>
                          </a:solidFill>
                          <a:latin typeface="Montserrat"/>
                        </a:defRPr>
                      </a:lvl5pPr>
                      <a:lvl6pPr marL="2286000" algn="l" defTabSz="914400" rtl="0" eaLnBrk="1" latinLnBrk="0" hangingPunct="1">
                        <a:defRPr sz="1800" kern="1200">
                          <a:solidFill>
                            <a:schemeClr val="tx1"/>
                          </a:solidFill>
                          <a:latin typeface="Montserrat"/>
                        </a:defRPr>
                      </a:lvl6pPr>
                      <a:lvl7pPr marL="2743200" algn="l" defTabSz="914400" rtl="0" eaLnBrk="1" latinLnBrk="0" hangingPunct="1">
                        <a:defRPr sz="1800" kern="1200">
                          <a:solidFill>
                            <a:schemeClr val="tx1"/>
                          </a:solidFill>
                          <a:latin typeface="Montserrat"/>
                        </a:defRPr>
                      </a:lvl7pPr>
                      <a:lvl8pPr marL="3200400" algn="l" defTabSz="914400" rtl="0" eaLnBrk="1" latinLnBrk="0" hangingPunct="1">
                        <a:defRPr sz="1800" kern="1200">
                          <a:solidFill>
                            <a:schemeClr val="tx1"/>
                          </a:solidFill>
                          <a:latin typeface="Montserrat"/>
                        </a:defRPr>
                      </a:lvl8pPr>
                      <a:lvl9pPr marL="3657600" algn="l" defTabSz="914400" rtl="0" eaLnBrk="1" latinLnBrk="0" hangingPunct="1">
                        <a:defRPr sz="1800" kern="1200">
                          <a:solidFill>
                            <a:schemeClr val="tx1"/>
                          </a:solidFill>
                          <a:latin typeface="Montserrat"/>
                        </a:defRPr>
                      </a:lvl9pPr>
                    </a:lstStyle>
                    <a:p>
                      <a:pPr algn="ctr"/>
                      <a:r>
                        <a:rPr lang="en-US" sz="1400" b="1" i="0" dirty="0">
                          <a:solidFill>
                            <a:schemeClr val="bg2">
                              <a:lumMod val="25000"/>
                            </a:schemeClr>
                          </a:solidFill>
                          <a:latin typeface="Century Gothic" panose="020B0502020202020204" pitchFamily="34" charset="0"/>
                        </a:rPr>
                        <a:t>Don’t know</a:t>
                      </a:r>
                    </a:p>
                  </a:txBody>
                  <a:tcPr anchor="b">
                    <a:lnL>
                      <a:noFill/>
                    </a:lnL>
                    <a:lnR>
                      <a:noFill/>
                    </a:lnR>
                    <a:lnT>
                      <a:noFill/>
                    </a:lnT>
                    <a:lnB>
                      <a:noFill/>
                    </a:lnB>
                    <a:lnTlToBr w="12700" cmpd="sng">
                      <a:noFill/>
                      <a:prstDash val="solid"/>
                    </a:lnTlToBr>
                    <a:lnBlToTr w="12700" cmpd="sng">
                      <a:noFill/>
                      <a:prstDash val="solid"/>
                    </a:lnBlToTr>
                    <a:noFill/>
                  </a:tcPr>
                </a:tc>
                <a:tc>
                  <a:txBody>
                    <a:bodyPr/>
                    <a:lstStyle>
                      <a:lvl1pPr marL="0" algn="l" defTabSz="914400" rtl="0" eaLnBrk="1" latinLnBrk="0" hangingPunct="1">
                        <a:defRPr sz="1800" kern="1200">
                          <a:solidFill>
                            <a:schemeClr val="tx1"/>
                          </a:solidFill>
                          <a:latin typeface="Montserrat"/>
                        </a:defRPr>
                      </a:lvl1pPr>
                      <a:lvl2pPr marL="457200" algn="l" defTabSz="914400" rtl="0" eaLnBrk="1" latinLnBrk="0" hangingPunct="1">
                        <a:defRPr sz="1800" kern="1200">
                          <a:solidFill>
                            <a:schemeClr val="tx1"/>
                          </a:solidFill>
                          <a:latin typeface="Montserrat"/>
                        </a:defRPr>
                      </a:lvl2pPr>
                      <a:lvl3pPr marL="914400" algn="l" defTabSz="914400" rtl="0" eaLnBrk="1" latinLnBrk="0" hangingPunct="1">
                        <a:defRPr sz="1800" kern="1200">
                          <a:solidFill>
                            <a:schemeClr val="tx1"/>
                          </a:solidFill>
                          <a:latin typeface="Montserrat"/>
                        </a:defRPr>
                      </a:lvl3pPr>
                      <a:lvl4pPr marL="1371600" algn="l" defTabSz="914400" rtl="0" eaLnBrk="1" latinLnBrk="0" hangingPunct="1">
                        <a:defRPr sz="1800" kern="1200">
                          <a:solidFill>
                            <a:schemeClr val="tx1"/>
                          </a:solidFill>
                          <a:latin typeface="Montserrat"/>
                        </a:defRPr>
                      </a:lvl4pPr>
                      <a:lvl5pPr marL="1828800" algn="l" defTabSz="914400" rtl="0" eaLnBrk="1" latinLnBrk="0" hangingPunct="1">
                        <a:defRPr sz="1800" kern="1200">
                          <a:solidFill>
                            <a:schemeClr val="tx1"/>
                          </a:solidFill>
                          <a:latin typeface="Montserrat"/>
                        </a:defRPr>
                      </a:lvl5pPr>
                      <a:lvl6pPr marL="2286000" algn="l" defTabSz="914400" rtl="0" eaLnBrk="1" latinLnBrk="0" hangingPunct="1">
                        <a:defRPr sz="1800" kern="1200">
                          <a:solidFill>
                            <a:schemeClr val="tx1"/>
                          </a:solidFill>
                          <a:latin typeface="Montserrat"/>
                        </a:defRPr>
                      </a:lvl6pPr>
                      <a:lvl7pPr marL="2743200" algn="l" defTabSz="914400" rtl="0" eaLnBrk="1" latinLnBrk="0" hangingPunct="1">
                        <a:defRPr sz="1800" kern="1200">
                          <a:solidFill>
                            <a:schemeClr val="tx1"/>
                          </a:solidFill>
                          <a:latin typeface="Montserrat"/>
                        </a:defRPr>
                      </a:lvl7pPr>
                      <a:lvl8pPr marL="3200400" algn="l" defTabSz="914400" rtl="0" eaLnBrk="1" latinLnBrk="0" hangingPunct="1">
                        <a:defRPr sz="1800" kern="1200">
                          <a:solidFill>
                            <a:schemeClr val="tx1"/>
                          </a:solidFill>
                          <a:latin typeface="Montserrat"/>
                        </a:defRPr>
                      </a:lvl8pPr>
                      <a:lvl9pPr marL="3657600" algn="l" defTabSz="914400" rtl="0" eaLnBrk="1" latinLnBrk="0" hangingPunct="1">
                        <a:defRPr sz="1800" kern="1200">
                          <a:solidFill>
                            <a:schemeClr val="tx1"/>
                          </a:solidFill>
                          <a:latin typeface="Montserrat"/>
                        </a:defRPr>
                      </a:lvl9pPr>
                    </a:lstStyle>
                    <a:p>
                      <a:pPr algn="r"/>
                      <a:r>
                        <a:rPr lang="en-US" sz="1400" b="1" i="0" dirty="0">
                          <a:solidFill>
                            <a:srgbClr val="F2643B"/>
                          </a:solidFill>
                          <a:latin typeface="Century Gothic" panose="020B0502020202020204" pitchFamily="34" charset="0"/>
                        </a:rPr>
                        <a:t>Percent Unfavorable</a:t>
                      </a:r>
                    </a:p>
                  </a:txBody>
                  <a:tcPr anchor="b">
                    <a:lnL>
                      <a:noFill/>
                    </a:lnL>
                    <a:lnR>
                      <a:noFill/>
                    </a:lnR>
                    <a:lnT>
                      <a:noFill/>
                    </a:lnT>
                    <a:lnB>
                      <a:noFill/>
                    </a:lnB>
                    <a:lnTlToBr w="12700" cmpd="sng">
                      <a:noFill/>
                      <a:prstDash val="solid"/>
                    </a:lnTlToBr>
                    <a:lnBlToTr w="12700" cmpd="sng">
                      <a:noFill/>
                      <a:prstDash val="solid"/>
                    </a:lnBlToTr>
                    <a:noFill/>
                  </a:tcPr>
                </a:tc>
                <a:extLst>
                  <a:ext uri="{0D108BD9-81ED-4DB2-BD59-A6C34878D82A}">
                    <a16:rowId xmlns:a16="http://schemas.microsoft.com/office/drawing/2014/main" val="2601856744"/>
                  </a:ext>
                </a:extLst>
              </a:tr>
            </a:tbl>
          </a:graphicData>
        </a:graphic>
      </p:graphicFrame>
      <p:sp>
        <p:nvSpPr>
          <p:cNvPr id="5" name="Rectangle 4">
            <a:extLst>
              <a:ext uri="{FF2B5EF4-FFF2-40B4-BE49-F238E27FC236}">
                <a16:creationId xmlns:a16="http://schemas.microsoft.com/office/drawing/2014/main" id="{781235A4-B7A1-D0FD-A63D-694B8102835A}"/>
              </a:ext>
            </a:extLst>
          </p:cNvPr>
          <p:cNvSpPr/>
          <p:nvPr/>
        </p:nvSpPr>
        <p:spPr>
          <a:xfrm>
            <a:off x="0" y="0"/>
            <a:ext cx="327803" cy="1162594"/>
          </a:xfrm>
          <a:prstGeom prst="rect">
            <a:avLst/>
          </a:prstGeom>
          <a:solidFill>
            <a:srgbClr val="FFA1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latin typeface="League Spartan" panose="00000800000000000000" pitchFamily="50" charset="0"/>
            </a:endParaRPr>
          </a:p>
        </p:txBody>
      </p:sp>
    </p:spTree>
    <p:extLst>
      <p:ext uri="{BB962C8B-B14F-4D97-AF65-F5344CB8AC3E}">
        <p14:creationId xmlns:p14="http://schemas.microsoft.com/office/powerpoint/2010/main" val="42215390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A42753-F08C-163E-4415-1D67D06EBE0C}"/>
            </a:ext>
          </a:extLst>
        </p:cNvPr>
        <p:cNvGrpSpPr/>
        <p:nvPr/>
      </p:nvGrpSpPr>
      <p:grpSpPr>
        <a:xfrm>
          <a:off x="0" y="0"/>
          <a:ext cx="0" cy="0"/>
          <a:chOff x="0" y="0"/>
          <a:chExt cx="0" cy="0"/>
        </a:xfrm>
      </p:grpSpPr>
      <p:sp>
        <p:nvSpPr>
          <p:cNvPr id="2" name="Rectangle 1">
            <a:extLst>
              <a:ext uri="{FF2B5EF4-FFF2-40B4-BE49-F238E27FC236}">
                <a16:creationId xmlns:a16="http://schemas.microsoft.com/office/drawing/2014/main" id="{26C65F3E-1E25-C5AE-2AEF-80C2FC53E21B}"/>
              </a:ext>
            </a:extLst>
          </p:cNvPr>
          <p:cNvSpPr/>
          <p:nvPr/>
        </p:nvSpPr>
        <p:spPr>
          <a:xfrm>
            <a:off x="7854984" y="1352519"/>
            <a:ext cx="4337015" cy="5505481"/>
          </a:xfrm>
          <a:prstGeom prst="rect">
            <a:avLst/>
          </a:prstGeom>
          <a:solidFill>
            <a:srgbClr val="3C6A93">
              <a:alpha val="21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30A6C59A-BA87-8B8D-CA58-87F12E52BBD2}"/>
              </a:ext>
            </a:extLst>
          </p:cNvPr>
          <p:cNvSpPr txBox="1"/>
          <p:nvPr/>
        </p:nvSpPr>
        <p:spPr>
          <a:xfrm>
            <a:off x="8028486" y="1655274"/>
            <a:ext cx="3990010" cy="1015663"/>
          </a:xfrm>
          <a:prstGeom prst="rect">
            <a:avLst/>
          </a:prstGeom>
          <a:noFill/>
        </p:spPr>
        <p:txBody>
          <a:bodyPr wrap="square" rtlCol="0">
            <a:spAutoFit/>
          </a:bodyPr>
          <a:lstStyle/>
          <a:p>
            <a:r>
              <a:rPr lang="en-US" sz="2000" b="1" dirty="0">
                <a:solidFill>
                  <a:schemeClr val="bg2">
                    <a:lumMod val="25000"/>
                  </a:schemeClr>
                </a:solidFill>
                <a:latin typeface="Century Gothic Bold"/>
                <a:ea typeface="League Spartan" charset="0"/>
                <a:cs typeface="League Spartan" charset="0"/>
              </a:rPr>
              <a:t>There’s consensus that college cost is a major problem, which recent reforms help address. </a:t>
            </a:r>
          </a:p>
        </p:txBody>
      </p:sp>
      <p:sp>
        <p:nvSpPr>
          <p:cNvPr id="8" name="TextBox 7">
            <a:extLst>
              <a:ext uri="{FF2B5EF4-FFF2-40B4-BE49-F238E27FC236}">
                <a16:creationId xmlns:a16="http://schemas.microsoft.com/office/drawing/2014/main" id="{B66D1E05-E8F7-1E98-12CD-362D32108C6A}"/>
              </a:ext>
            </a:extLst>
          </p:cNvPr>
          <p:cNvSpPr txBox="1"/>
          <p:nvPr/>
        </p:nvSpPr>
        <p:spPr>
          <a:xfrm>
            <a:off x="8025472" y="2783738"/>
            <a:ext cx="3843068" cy="2554545"/>
          </a:xfrm>
          <a:prstGeom prst="rect">
            <a:avLst/>
          </a:prstGeom>
          <a:noFill/>
        </p:spPr>
        <p:txBody>
          <a:bodyPr wrap="square" rtlCol="0">
            <a:spAutoFit/>
          </a:bodyPr>
          <a:lstStyle/>
          <a:p>
            <a:r>
              <a:rPr lang="en-US" sz="1600" dirty="0">
                <a:solidFill>
                  <a:schemeClr val="bg2">
                    <a:lumMod val="25000"/>
                  </a:schemeClr>
                </a:solidFill>
                <a:latin typeface="Georgia Regular" panose="02040502050405020303" pitchFamily="18" charset="0"/>
                <a:ea typeface="MerriweatherLight" charset="0"/>
                <a:cs typeface="MerriweatherLight" charset="0"/>
              </a:rPr>
              <a:t>Nearly all voters think college costs too much, and most view student loan debt as a key problem. There’s also a call for programs to better prepare students for good jobs, with an increased focus on practical, real-world skills. Americans recognize that </a:t>
            </a:r>
            <a:r>
              <a:rPr lang="en-US" sz="1600" b="1" dirty="0">
                <a:solidFill>
                  <a:schemeClr val="bg2">
                    <a:lumMod val="25000"/>
                  </a:schemeClr>
                </a:solidFill>
                <a:latin typeface="Georgia Regular" panose="02040502050405020303" pitchFamily="18" charset="0"/>
                <a:ea typeface="MerriweatherLight" charset="0"/>
                <a:cs typeface="MerriweatherLight" charset="0"/>
              </a:rPr>
              <a:t>earnings-based accountability</a:t>
            </a:r>
            <a:r>
              <a:rPr lang="en-US" sz="1600" dirty="0">
                <a:solidFill>
                  <a:schemeClr val="bg2">
                    <a:lumMod val="25000"/>
                  </a:schemeClr>
                </a:solidFill>
                <a:latin typeface="Georgia Regular" panose="02040502050405020303" pitchFamily="18" charset="0"/>
                <a:ea typeface="MerriweatherLight" charset="0"/>
                <a:cs typeface="MerriweatherLight" charset="0"/>
              </a:rPr>
              <a:t> and </a:t>
            </a:r>
            <a:r>
              <a:rPr lang="en-US" sz="1600" b="1" dirty="0">
                <a:solidFill>
                  <a:schemeClr val="bg2">
                    <a:lumMod val="25000"/>
                  </a:schemeClr>
                </a:solidFill>
                <a:latin typeface="Georgia Regular" panose="02040502050405020303" pitchFamily="18" charset="0"/>
                <a:ea typeface="MerriweatherLight" charset="0"/>
                <a:cs typeface="MerriweatherLight" charset="0"/>
              </a:rPr>
              <a:t>graduate student loan limits </a:t>
            </a:r>
            <a:r>
              <a:rPr lang="en-US" sz="1600" dirty="0">
                <a:solidFill>
                  <a:schemeClr val="bg2">
                    <a:lumMod val="25000"/>
                  </a:schemeClr>
                </a:solidFill>
                <a:latin typeface="Georgia Regular" panose="02040502050405020303" pitchFamily="18" charset="0"/>
                <a:ea typeface="MerriweatherLight" charset="0"/>
                <a:cs typeface="MerriweatherLight" charset="0"/>
              </a:rPr>
              <a:t>can help improve student outcomes.</a:t>
            </a:r>
          </a:p>
        </p:txBody>
      </p:sp>
      <p:graphicFrame>
        <p:nvGraphicFramePr>
          <p:cNvPr id="3" name="Chart 2">
            <a:extLst>
              <a:ext uri="{FF2B5EF4-FFF2-40B4-BE49-F238E27FC236}">
                <a16:creationId xmlns:a16="http://schemas.microsoft.com/office/drawing/2014/main" id="{C35CA831-6D98-0710-D7FB-1227F28A2436}"/>
              </a:ext>
            </a:extLst>
          </p:cNvPr>
          <p:cNvGraphicFramePr/>
          <p:nvPr>
            <p:extLst>
              <p:ext uri="{D42A27DB-BD31-4B8C-83A1-F6EECF244321}">
                <p14:modId xmlns:p14="http://schemas.microsoft.com/office/powerpoint/2010/main" val="2729381447"/>
              </p:ext>
            </p:extLst>
          </p:nvPr>
        </p:nvGraphicFramePr>
        <p:xfrm>
          <a:off x="1106539" y="1352519"/>
          <a:ext cx="6343827" cy="5170762"/>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a:extLst>
              <a:ext uri="{FF2B5EF4-FFF2-40B4-BE49-F238E27FC236}">
                <a16:creationId xmlns:a16="http://schemas.microsoft.com/office/drawing/2014/main" id="{0B88FDB3-21BA-F08A-4B07-001BA0282236}"/>
              </a:ext>
            </a:extLst>
          </p:cNvPr>
          <p:cNvSpPr txBox="1"/>
          <p:nvPr/>
        </p:nvSpPr>
        <p:spPr>
          <a:xfrm>
            <a:off x="474516" y="1616673"/>
            <a:ext cx="2740235" cy="276999"/>
          </a:xfrm>
          <a:prstGeom prst="rect">
            <a:avLst/>
          </a:prstGeom>
          <a:noFill/>
        </p:spPr>
        <p:txBody>
          <a:bodyPr wrap="square" rtlCol="0">
            <a:spAutoFit/>
          </a:bodyPr>
          <a:lstStyle/>
          <a:p>
            <a:r>
              <a:rPr lang="en-US" sz="1200" b="1" dirty="0">
                <a:solidFill>
                  <a:schemeClr val="bg2">
                    <a:lumMod val="25000"/>
                  </a:schemeClr>
                </a:solidFill>
                <a:latin typeface="Century Gothic" panose="020B0502020202020204" pitchFamily="34" charset="0"/>
              </a:rPr>
              <a:t>Cost and tuition are too high</a:t>
            </a:r>
          </a:p>
        </p:txBody>
      </p:sp>
      <p:sp>
        <p:nvSpPr>
          <p:cNvPr id="6" name="TextBox 5">
            <a:extLst>
              <a:ext uri="{FF2B5EF4-FFF2-40B4-BE49-F238E27FC236}">
                <a16:creationId xmlns:a16="http://schemas.microsoft.com/office/drawing/2014/main" id="{1C723206-E4A7-8911-3BDD-8AE98C875DE4}"/>
              </a:ext>
            </a:extLst>
          </p:cNvPr>
          <p:cNvSpPr txBox="1"/>
          <p:nvPr/>
        </p:nvSpPr>
        <p:spPr>
          <a:xfrm>
            <a:off x="474516" y="2129270"/>
            <a:ext cx="2877096" cy="461665"/>
          </a:xfrm>
          <a:prstGeom prst="rect">
            <a:avLst/>
          </a:prstGeom>
          <a:noFill/>
        </p:spPr>
        <p:txBody>
          <a:bodyPr wrap="square" rtlCol="0">
            <a:spAutoFit/>
          </a:bodyPr>
          <a:lstStyle/>
          <a:p>
            <a:r>
              <a:rPr lang="en-US" sz="1200" b="1" dirty="0">
                <a:solidFill>
                  <a:schemeClr val="bg2">
                    <a:lumMod val="25000"/>
                  </a:schemeClr>
                </a:solidFill>
                <a:latin typeface="Century Gothic" panose="020B0502020202020204" pitchFamily="34" charset="0"/>
              </a:rPr>
              <a:t>Too many graduates are burdened with student loans</a:t>
            </a:r>
          </a:p>
        </p:txBody>
      </p:sp>
      <p:sp>
        <p:nvSpPr>
          <p:cNvPr id="9" name="TextBox 8">
            <a:extLst>
              <a:ext uri="{FF2B5EF4-FFF2-40B4-BE49-F238E27FC236}">
                <a16:creationId xmlns:a16="http://schemas.microsoft.com/office/drawing/2014/main" id="{26FB4B0B-E67F-0E10-AA27-100279582B2D}"/>
              </a:ext>
            </a:extLst>
          </p:cNvPr>
          <p:cNvSpPr txBox="1"/>
          <p:nvPr/>
        </p:nvSpPr>
        <p:spPr>
          <a:xfrm>
            <a:off x="474516" y="2742422"/>
            <a:ext cx="2877096" cy="461665"/>
          </a:xfrm>
          <a:prstGeom prst="rect">
            <a:avLst/>
          </a:prstGeom>
          <a:noFill/>
        </p:spPr>
        <p:txBody>
          <a:bodyPr wrap="square" rtlCol="0">
            <a:spAutoFit/>
          </a:bodyPr>
          <a:lstStyle/>
          <a:p>
            <a:r>
              <a:rPr lang="en-US" sz="1200" b="1" dirty="0">
                <a:solidFill>
                  <a:schemeClr val="bg2">
                    <a:lumMod val="25000"/>
                  </a:schemeClr>
                </a:solidFill>
                <a:latin typeface="Century Gothic" panose="020B0502020202020204" pitchFamily="34" charset="0"/>
              </a:rPr>
              <a:t>Too many students take out student loans and don’t graduate</a:t>
            </a:r>
          </a:p>
        </p:txBody>
      </p:sp>
      <p:sp>
        <p:nvSpPr>
          <p:cNvPr id="11" name="TextBox 10">
            <a:extLst>
              <a:ext uri="{FF2B5EF4-FFF2-40B4-BE49-F238E27FC236}">
                <a16:creationId xmlns:a16="http://schemas.microsoft.com/office/drawing/2014/main" id="{5CF4EDA3-58C3-4DCC-5BE8-A308407D7E55}"/>
              </a:ext>
            </a:extLst>
          </p:cNvPr>
          <p:cNvSpPr txBox="1"/>
          <p:nvPr/>
        </p:nvSpPr>
        <p:spPr>
          <a:xfrm>
            <a:off x="474516" y="3340389"/>
            <a:ext cx="2877096" cy="461665"/>
          </a:xfrm>
          <a:prstGeom prst="rect">
            <a:avLst/>
          </a:prstGeom>
          <a:noFill/>
        </p:spPr>
        <p:txBody>
          <a:bodyPr wrap="square" rtlCol="0">
            <a:spAutoFit/>
          </a:bodyPr>
          <a:lstStyle/>
          <a:p>
            <a:r>
              <a:rPr lang="en-US" sz="1200" b="1" dirty="0">
                <a:solidFill>
                  <a:schemeClr val="bg2">
                    <a:lumMod val="25000"/>
                  </a:schemeClr>
                </a:solidFill>
                <a:latin typeface="Century Gothic" panose="020B0502020202020204" pitchFamily="34" charset="0"/>
              </a:rPr>
              <a:t>Not enough focus on practical, real-world skills</a:t>
            </a:r>
          </a:p>
        </p:txBody>
      </p:sp>
      <p:sp>
        <p:nvSpPr>
          <p:cNvPr id="12" name="TextBox 11">
            <a:extLst>
              <a:ext uri="{FF2B5EF4-FFF2-40B4-BE49-F238E27FC236}">
                <a16:creationId xmlns:a16="http://schemas.microsoft.com/office/drawing/2014/main" id="{923CB777-FD45-7CA6-33DD-5150FDA27CBF}"/>
              </a:ext>
            </a:extLst>
          </p:cNvPr>
          <p:cNvSpPr txBox="1"/>
          <p:nvPr/>
        </p:nvSpPr>
        <p:spPr>
          <a:xfrm>
            <a:off x="474516" y="3971826"/>
            <a:ext cx="2877097" cy="461665"/>
          </a:xfrm>
          <a:prstGeom prst="rect">
            <a:avLst/>
          </a:prstGeom>
          <a:noFill/>
        </p:spPr>
        <p:txBody>
          <a:bodyPr wrap="square" rtlCol="0">
            <a:spAutoFit/>
          </a:bodyPr>
          <a:lstStyle/>
          <a:p>
            <a:r>
              <a:rPr lang="en-US" sz="1200" b="1" dirty="0">
                <a:solidFill>
                  <a:schemeClr val="bg2">
                    <a:lumMod val="25000"/>
                  </a:schemeClr>
                </a:solidFill>
                <a:latin typeface="Century Gothic" panose="020B0502020202020204" pitchFamily="34" charset="0"/>
              </a:rPr>
              <a:t>Programs are not adequately preparing students to get good jobs</a:t>
            </a:r>
          </a:p>
        </p:txBody>
      </p:sp>
      <p:sp>
        <p:nvSpPr>
          <p:cNvPr id="13" name="TextBox 12">
            <a:extLst>
              <a:ext uri="{FF2B5EF4-FFF2-40B4-BE49-F238E27FC236}">
                <a16:creationId xmlns:a16="http://schemas.microsoft.com/office/drawing/2014/main" id="{C2678508-0045-BD7D-01EE-7273F1096F45}"/>
              </a:ext>
            </a:extLst>
          </p:cNvPr>
          <p:cNvSpPr txBox="1"/>
          <p:nvPr/>
        </p:nvSpPr>
        <p:spPr>
          <a:xfrm>
            <a:off x="474516" y="4643019"/>
            <a:ext cx="2740235" cy="276999"/>
          </a:xfrm>
          <a:prstGeom prst="rect">
            <a:avLst/>
          </a:prstGeom>
          <a:noFill/>
        </p:spPr>
        <p:txBody>
          <a:bodyPr wrap="square" rtlCol="0">
            <a:spAutoFit/>
          </a:bodyPr>
          <a:lstStyle/>
          <a:p>
            <a:r>
              <a:rPr lang="en-US" sz="1200" b="1" dirty="0">
                <a:solidFill>
                  <a:schemeClr val="bg2">
                    <a:lumMod val="25000"/>
                  </a:schemeClr>
                </a:solidFill>
                <a:latin typeface="Century Gothic" panose="020B0502020202020204" pitchFamily="34" charset="0"/>
              </a:rPr>
              <a:t>Poor quality of academics</a:t>
            </a:r>
          </a:p>
        </p:txBody>
      </p:sp>
      <p:sp>
        <p:nvSpPr>
          <p:cNvPr id="14" name="TextBox 13">
            <a:extLst>
              <a:ext uri="{FF2B5EF4-FFF2-40B4-BE49-F238E27FC236}">
                <a16:creationId xmlns:a16="http://schemas.microsoft.com/office/drawing/2014/main" id="{4B4AD8A8-58E2-B6EC-CD42-FB20CB1F38DD}"/>
              </a:ext>
            </a:extLst>
          </p:cNvPr>
          <p:cNvSpPr txBox="1"/>
          <p:nvPr/>
        </p:nvSpPr>
        <p:spPr>
          <a:xfrm>
            <a:off x="474516" y="5128024"/>
            <a:ext cx="2877097" cy="461665"/>
          </a:xfrm>
          <a:prstGeom prst="rect">
            <a:avLst/>
          </a:prstGeom>
          <a:noFill/>
        </p:spPr>
        <p:txBody>
          <a:bodyPr wrap="square" rtlCol="0">
            <a:spAutoFit/>
          </a:bodyPr>
          <a:lstStyle/>
          <a:p>
            <a:r>
              <a:rPr lang="en-US" sz="1200" b="1" dirty="0">
                <a:solidFill>
                  <a:schemeClr val="bg2">
                    <a:lumMod val="25000"/>
                  </a:schemeClr>
                </a:solidFill>
                <a:latin typeface="Century Gothic" panose="020B0502020202020204" pitchFamily="34" charset="0"/>
              </a:rPr>
              <a:t>Lack of tolerance of free speech on campuses</a:t>
            </a:r>
          </a:p>
        </p:txBody>
      </p:sp>
      <p:sp>
        <p:nvSpPr>
          <p:cNvPr id="15" name="TextBox 14">
            <a:extLst>
              <a:ext uri="{FF2B5EF4-FFF2-40B4-BE49-F238E27FC236}">
                <a16:creationId xmlns:a16="http://schemas.microsoft.com/office/drawing/2014/main" id="{81652C88-56F9-F4BF-17D9-2F33FD3B3078}"/>
              </a:ext>
            </a:extLst>
          </p:cNvPr>
          <p:cNvSpPr txBox="1"/>
          <p:nvPr/>
        </p:nvSpPr>
        <p:spPr>
          <a:xfrm>
            <a:off x="474775" y="5866295"/>
            <a:ext cx="2740235" cy="276999"/>
          </a:xfrm>
          <a:prstGeom prst="rect">
            <a:avLst/>
          </a:prstGeom>
          <a:noFill/>
        </p:spPr>
        <p:txBody>
          <a:bodyPr wrap="square" rtlCol="0">
            <a:spAutoFit/>
          </a:bodyPr>
          <a:lstStyle/>
          <a:p>
            <a:r>
              <a:rPr lang="en-US" sz="1200" b="1" dirty="0">
                <a:solidFill>
                  <a:schemeClr val="bg2">
                    <a:lumMod val="25000"/>
                  </a:schemeClr>
                </a:solidFill>
                <a:latin typeface="Century Gothic" panose="020B0502020202020204" pitchFamily="34" charset="0"/>
              </a:rPr>
              <a:t>Ideological bias of faculty</a:t>
            </a:r>
          </a:p>
        </p:txBody>
      </p:sp>
      <p:sp>
        <p:nvSpPr>
          <p:cNvPr id="16" name="TextBox 15">
            <a:extLst>
              <a:ext uri="{FF2B5EF4-FFF2-40B4-BE49-F238E27FC236}">
                <a16:creationId xmlns:a16="http://schemas.microsoft.com/office/drawing/2014/main" id="{D9657EA0-E56E-3F32-E9F8-2268A5C6CF7F}"/>
              </a:ext>
            </a:extLst>
          </p:cNvPr>
          <p:cNvSpPr txBox="1"/>
          <p:nvPr/>
        </p:nvSpPr>
        <p:spPr>
          <a:xfrm>
            <a:off x="527822" y="119241"/>
            <a:ext cx="12426178" cy="553998"/>
          </a:xfrm>
          <a:prstGeom prst="rect">
            <a:avLst/>
          </a:prstGeom>
          <a:noFill/>
        </p:spPr>
        <p:txBody>
          <a:bodyPr wrap="square" rtlCol="0">
            <a:spAutoFit/>
          </a:bodyPr>
          <a:lstStyle/>
          <a:p>
            <a:r>
              <a:rPr lang="en-US" sz="3000" b="1" dirty="0">
                <a:latin typeface="Century Gothic" panose="020B0502020202020204" pitchFamily="34" charset="0"/>
              </a:rPr>
              <a:t>Percent of voters that identify each issue as a major problem.</a:t>
            </a:r>
            <a:endParaRPr lang="en-US" sz="3000" b="1" dirty="0">
              <a:solidFill>
                <a:schemeClr val="bg2">
                  <a:lumMod val="25000"/>
                </a:schemeClr>
              </a:solidFill>
              <a:latin typeface="Century Gothic" panose="020B0502020202020204" pitchFamily="34" charset="0"/>
            </a:endParaRPr>
          </a:p>
        </p:txBody>
      </p:sp>
      <p:sp>
        <p:nvSpPr>
          <p:cNvPr id="17" name="Rectangle 16">
            <a:extLst>
              <a:ext uri="{FF2B5EF4-FFF2-40B4-BE49-F238E27FC236}">
                <a16:creationId xmlns:a16="http://schemas.microsoft.com/office/drawing/2014/main" id="{E5CC09BF-04E5-5CBA-F671-35B9DA401482}"/>
              </a:ext>
            </a:extLst>
          </p:cNvPr>
          <p:cNvSpPr/>
          <p:nvPr/>
        </p:nvSpPr>
        <p:spPr>
          <a:xfrm>
            <a:off x="0" y="0"/>
            <a:ext cx="327803" cy="825643"/>
          </a:xfrm>
          <a:prstGeom prst="rect">
            <a:avLst/>
          </a:prstGeom>
          <a:solidFill>
            <a:srgbClr val="FFA1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latin typeface="League Spartan" panose="00000800000000000000" pitchFamily="50" charset="0"/>
            </a:endParaRPr>
          </a:p>
        </p:txBody>
      </p:sp>
      <p:sp>
        <p:nvSpPr>
          <p:cNvPr id="18" name="TextBox 17">
            <a:extLst>
              <a:ext uri="{FF2B5EF4-FFF2-40B4-BE49-F238E27FC236}">
                <a16:creationId xmlns:a16="http://schemas.microsoft.com/office/drawing/2014/main" id="{F2135976-F0AC-A193-2374-0E9D305FEC8A}"/>
              </a:ext>
            </a:extLst>
          </p:cNvPr>
          <p:cNvSpPr txBox="1"/>
          <p:nvPr/>
        </p:nvSpPr>
        <p:spPr>
          <a:xfrm>
            <a:off x="6821187" y="1625478"/>
            <a:ext cx="715223" cy="307777"/>
          </a:xfrm>
          <a:prstGeom prst="rect">
            <a:avLst/>
          </a:prstGeom>
          <a:noFill/>
        </p:spPr>
        <p:txBody>
          <a:bodyPr wrap="square" rtlCol="0">
            <a:spAutoFit/>
          </a:bodyPr>
          <a:lstStyle/>
          <a:p>
            <a:r>
              <a:rPr lang="en-US" sz="1400" b="1" dirty="0">
                <a:solidFill>
                  <a:schemeClr val="bg2">
                    <a:lumMod val="25000"/>
                  </a:schemeClr>
                </a:solidFill>
                <a:latin typeface="Century Gothic" panose="020B0502020202020204" pitchFamily="34" charset="0"/>
              </a:rPr>
              <a:t>88%</a:t>
            </a:r>
          </a:p>
        </p:txBody>
      </p:sp>
      <p:sp>
        <p:nvSpPr>
          <p:cNvPr id="19" name="TextBox 18">
            <a:extLst>
              <a:ext uri="{FF2B5EF4-FFF2-40B4-BE49-F238E27FC236}">
                <a16:creationId xmlns:a16="http://schemas.microsoft.com/office/drawing/2014/main" id="{663A44EB-DD20-C9F3-8CFE-85C873001B93}"/>
              </a:ext>
            </a:extLst>
          </p:cNvPr>
          <p:cNvSpPr txBox="1"/>
          <p:nvPr/>
        </p:nvSpPr>
        <p:spPr>
          <a:xfrm>
            <a:off x="6332820" y="2231392"/>
            <a:ext cx="715223" cy="307777"/>
          </a:xfrm>
          <a:prstGeom prst="rect">
            <a:avLst/>
          </a:prstGeom>
          <a:noFill/>
        </p:spPr>
        <p:txBody>
          <a:bodyPr wrap="square" rtlCol="0">
            <a:spAutoFit/>
          </a:bodyPr>
          <a:lstStyle/>
          <a:p>
            <a:r>
              <a:rPr lang="en-US" sz="1400" b="1" dirty="0">
                <a:solidFill>
                  <a:schemeClr val="bg2">
                    <a:lumMod val="25000"/>
                  </a:schemeClr>
                </a:solidFill>
                <a:latin typeface="Century Gothic" panose="020B0502020202020204" pitchFamily="34" charset="0"/>
              </a:rPr>
              <a:t>77%</a:t>
            </a:r>
          </a:p>
        </p:txBody>
      </p:sp>
      <p:sp>
        <p:nvSpPr>
          <p:cNvPr id="20" name="TextBox 19">
            <a:extLst>
              <a:ext uri="{FF2B5EF4-FFF2-40B4-BE49-F238E27FC236}">
                <a16:creationId xmlns:a16="http://schemas.microsoft.com/office/drawing/2014/main" id="{6F730B40-5CE3-DADC-5D6F-9FE92D400411}"/>
              </a:ext>
            </a:extLst>
          </p:cNvPr>
          <p:cNvSpPr txBox="1"/>
          <p:nvPr/>
        </p:nvSpPr>
        <p:spPr>
          <a:xfrm>
            <a:off x="5907227" y="2824773"/>
            <a:ext cx="715223" cy="307777"/>
          </a:xfrm>
          <a:prstGeom prst="rect">
            <a:avLst/>
          </a:prstGeom>
          <a:noFill/>
        </p:spPr>
        <p:txBody>
          <a:bodyPr wrap="square" rtlCol="0">
            <a:spAutoFit/>
          </a:bodyPr>
          <a:lstStyle/>
          <a:p>
            <a:r>
              <a:rPr lang="en-US" sz="1400" b="1" dirty="0">
                <a:solidFill>
                  <a:schemeClr val="bg2">
                    <a:lumMod val="25000"/>
                  </a:schemeClr>
                </a:solidFill>
                <a:latin typeface="Century Gothic" panose="020B0502020202020204" pitchFamily="34" charset="0"/>
              </a:rPr>
              <a:t>65%</a:t>
            </a:r>
          </a:p>
        </p:txBody>
      </p:sp>
      <p:sp>
        <p:nvSpPr>
          <p:cNvPr id="21" name="TextBox 20">
            <a:extLst>
              <a:ext uri="{FF2B5EF4-FFF2-40B4-BE49-F238E27FC236}">
                <a16:creationId xmlns:a16="http://schemas.microsoft.com/office/drawing/2014/main" id="{55E6A429-84AA-F308-4821-801B0A6E7331}"/>
              </a:ext>
            </a:extLst>
          </p:cNvPr>
          <p:cNvSpPr txBox="1"/>
          <p:nvPr/>
        </p:nvSpPr>
        <p:spPr>
          <a:xfrm>
            <a:off x="5667474" y="4040456"/>
            <a:ext cx="715223" cy="307777"/>
          </a:xfrm>
          <a:prstGeom prst="rect">
            <a:avLst/>
          </a:prstGeom>
          <a:noFill/>
        </p:spPr>
        <p:txBody>
          <a:bodyPr wrap="square" rtlCol="0">
            <a:spAutoFit/>
          </a:bodyPr>
          <a:lstStyle/>
          <a:p>
            <a:r>
              <a:rPr lang="en-US" sz="1400" b="1" dirty="0">
                <a:solidFill>
                  <a:schemeClr val="bg2">
                    <a:lumMod val="25000"/>
                  </a:schemeClr>
                </a:solidFill>
                <a:latin typeface="Century Gothic" panose="020B0502020202020204" pitchFamily="34" charset="0"/>
              </a:rPr>
              <a:t>59%</a:t>
            </a:r>
          </a:p>
        </p:txBody>
      </p:sp>
      <p:sp>
        <p:nvSpPr>
          <p:cNvPr id="22" name="TextBox 21">
            <a:extLst>
              <a:ext uri="{FF2B5EF4-FFF2-40B4-BE49-F238E27FC236}">
                <a16:creationId xmlns:a16="http://schemas.microsoft.com/office/drawing/2014/main" id="{F623D31D-CE2B-AC0E-4D41-48549863C6CF}"/>
              </a:ext>
            </a:extLst>
          </p:cNvPr>
          <p:cNvSpPr txBox="1"/>
          <p:nvPr/>
        </p:nvSpPr>
        <p:spPr>
          <a:xfrm>
            <a:off x="5367523" y="4639223"/>
            <a:ext cx="715223" cy="307777"/>
          </a:xfrm>
          <a:prstGeom prst="rect">
            <a:avLst/>
          </a:prstGeom>
          <a:noFill/>
        </p:spPr>
        <p:txBody>
          <a:bodyPr wrap="square" rtlCol="0">
            <a:spAutoFit/>
          </a:bodyPr>
          <a:lstStyle/>
          <a:p>
            <a:r>
              <a:rPr lang="en-US" sz="1400" b="1" dirty="0">
                <a:solidFill>
                  <a:schemeClr val="bg2">
                    <a:lumMod val="25000"/>
                  </a:schemeClr>
                </a:solidFill>
                <a:latin typeface="Century Gothic" panose="020B0502020202020204" pitchFamily="34" charset="0"/>
              </a:rPr>
              <a:t>51%</a:t>
            </a:r>
          </a:p>
        </p:txBody>
      </p:sp>
      <p:sp>
        <p:nvSpPr>
          <p:cNvPr id="23" name="TextBox 22">
            <a:extLst>
              <a:ext uri="{FF2B5EF4-FFF2-40B4-BE49-F238E27FC236}">
                <a16:creationId xmlns:a16="http://schemas.microsoft.com/office/drawing/2014/main" id="{29ECE9DD-DC1D-11C0-F9DF-7B75EFCEABB1}"/>
              </a:ext>
            </a:extLst>
          </p:cNvPr>
          <p:cNvSpPr txBox="1"/>
          <p:nvPr/>
        </p:nvSpPr>
        <p:spPr>
          <a:xfrm>
            <a:off x="5293236" y="5237990"/>
            <a:ext cx="715223" cy="307777"/>
          </a:xfrm>
          <a:prstGeom prst="rect">
            <a:avLst/>
          </a:prstGeom>
          <a:noFill/>
        </p:spPr>
        <p:txBody>
          <a:bodyPr wrap="square" rtlCol="0">
            <a:spAutoFit/>
          </a:bodyPr>
          <a:lstStyle/>
          <a:p>
            <a:r>
              <a:rPr lang="en-US" sz="1400" b="1" dirty="0">
                <a:solidFill>
                  <a:schemeClr val="bg2">
                    <a:lumMod val="25000"/>
                  </a:schemeClr>
                </a:solidFill>
                <a:latin typeface="Century Gothic" panose="020B0502020202020204" pitchFamily="34" charset="0"/>
              </a:rPr>
              <a:t>49%</a:t>
            </a:r>
          </a:p>
        </p:txBody>
      </p:sp>
      <p:sp>
        <p:nvSpPr>
          <p:cNvPr id="24" name="TextBox 23">
            <a:extLst>
              <a:ext uri="{FF2B5EF4-FFF2-40B4-BE49-F238E27FC236}">
                <a16:creationId xmlns:a16="http://schemas.microsoft.com/office/drawing/2014/main" id="{8A0CF5B1-8241-4B86-3309-A1BFAAC8540C}"/>
              </a:ext>
            </a:extLst>
          </p:cNvPr>
          <p:cNvSpPr txBox="1"/>
          <p:nvPr/>
        </p:nvSpPr>
        <p:spPr>
          <a:xfrm>
            <a:off x="5016641" y="5834279"/>
            <a:ext cx="715223" cy="307777"/>
          </a:xfrm>
          <a:prstGeom prst="rect">
            <a:avLst/>
          </a:prstGeom>
          <a:noFill/>
        </p:spPr>
        <p:txBody>
          <a:bodyPr wrap="square" rtlCol="0">
            <a:spAutoFit/>
          </a:bodyPr>
          <a:lstStyle/>
          <a:p>
            <a:r>
              <a:rPr lang="en-US" sz="1400" b="1" dirty="0">
                <a:solidFill>
                  <a:schemeClr val="bg2">
                    <a:lumMod val="25000"/>
                  </a:schemeClr>
                </a:solidFill>
                <a:latin typeface="Century Gothic" panose="020B0502020202020204" pitchFamily="34" charset="0"/>
              </a:rPr>
              <a:t>42%</a:t>
            </a:r>
          </a:p>
        </p:txBody>
      </p:sp>
    </p:spTree>
    <p:extLst>
      <p:ext uri="{BB962C8B-B14F-4D97-AF65-F5344CB8AC3E}">
        <p14:creationId xmlns:p14="http://schemas.microsoft.com/office/powerpoint/2010/main" val="4992790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4DE0212-C6A2-7F8D-CC45-167D24B8C0B5}"/>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6E2C3E83-9C42-297F-2BE4-14362A0C1FB3}"/>
              </a:ext>
            </a:extLst>
          </p:cNvPr>
          <p:cNvSpPr txBox="1"/>
          <p:nvPr/>
        </p:nvSpPr>
        <p:spPr>
          <a:xfrm>
            <a:off x="1957777" y="4714447"/>
            <a:ext cx="7418293" cy="369332"/>
          </a:xfrm>
          <a:prstGeom prst="rect">
            <a:avLst/>
          </a:prstGeom>
          <a:noFill/>
        </p:spPr>
        <p:txBody>
          <a:bodyPr wrap="square" rtlCol="0">
            <a:spAutoFit/>
          </a:bodyPr>
          <a:lstStyle/>
          <a:p>
            <a:endParaRPr lang="en-US" dirty="0"/>
          </a:p>
        </p:txBody>
      </p:sp>
      <p:sp>
        <p:nvSpPr>
          <p:cNvPr id="3" name="TextBox 2">
            <a:extLst>
              <a:ext uri="{FF2B5EF4-FFF2-40B4-BE49-F238E27FC236}">
                <a16:creationId xmlns:a16="http://schemas.microsoft.com/office/drawing/2014/main" id="{E4BE2C01-EEC0-72FD-13D6-ABC5004C0107}"/>
              </a:ext>
            </a:extLst>
          </p:cNvPr>
          <p:cNvSpPr txBox="1"/>
          <p:nvPr/>
        </p:nvSpPr>
        <p:spPr>
          <a:xfrm>
            <a:off x="393626" y="120361"/>
            <a:ext cx="11798374" cy="954107"/>
          </a:xfrm>
          <a:prstGeom prst="rect">
            <a:avLst/>
          </a:prstGeom>
          <a:noFill/>
        </p:spPr>
        <p:txBody>
          <a:bodyPr wrap="square" rtlCol="0">
            <a:spAutoFit/>
          </a:bodyPr>
          <a:lstStyle/>
          <a:p>
            <a:r>
              <a:rPr lang="en-US" sz="2800" b="1" dirty="0">
                <a:solidFill>
                  <a:schemeClr val="bg2">
                    <a:lumMod val="25000"/>
                  </a:schemeClr>
                </a:solidFill>
                <a:latin typeface="Century Gothic Bold"/>
                <a:ea typeface="League Spartan" charset="0"/>
                <a:cs typeface="League Spartan" charset="0"/>
              </a:rPr>
              <a:t>Gaining new perspectives is important, but when forced to choose, voters still think the value of college lies in career success.</a:t>
            </a:r>
          </a:p>
        </p:txBody>
      </p:sp>
      <p:graphicFrame>
        <p:nvGraphicFramePr>
          <p:cNvPr id="7" name="Chart 6">
            <a:extLst>
              <a:ext uri="{FF2B5EF4-FFF2-40B4-BE49-F238E27FC236}">
                <a16:creationId xmlns:a16="http://schemas.microsoft.com/office/drawing/2014/main" id="{CE7B6E9E-1C7E-56F1-6E09-35A9468EED75}"/>
              </a:ext>
            </a:extLst>
          </p:cNvPr>
          <p:cNvGraphicFramePr/>
          <p:nvPr>
            <p:extLst>
              <p:ext uri="{D42A27DB-BD31-4B8C-83A1-F6EECF244321}">
                <p14:modId xmlns:p14="http://schemas.microsoft.com/office/powerpoint/2010/main" val="70977884"/>
              </p:ext>
            </p:extLst>
          </p:nvPr>
        </p:nvGraphicFramePr>
        <p:xfrm>
          <a:off x="1152151" y="2664927"/>
          <a:ext cx="9887698" cy="3038032"/>
        </p:xfrm>
        <a:graphic>
          <a:graphicData uri="http://schemas.openxmlformats.org/drawingml/2006/chart">
            <c:chart xmlns:c="http://schemas.openxmlformats.org/drawingml/2006/chart" xmlns:r="http://schemas.openxmlformats.org/officeDocument/2006/relationships" r:id="rId3"/>
          </a:graphicData>
        </a:graphic>
      </p:graphicFrame>
      <p:sp>
        <p:nvSpPr>
          <p:cNvPr id="4" name="Rectangle 3">
            <a:extLst>
              <a:ext uri="{FF2B5EF4-FFF2-40B4-BE49-F238E27FC236}">
                <a16:creationId xmlns:a16="http://schemas.microsoft.com/office/drawing/2014/main" id="{14EC85DA-5073-8F3E-7383-C19C9B69341F}"/>
              </a:ext>
            </a:extLst>
          </p:cNvPr>
          <p:cNvSpPr/>
          <p:nvPr/>
        </p:nvSpPr>
        <p:spPr>
          <a:xfrm>
            <a:off x="0" y="0"/>
            <a:ext cx="327803" cy="1162594"/>
          </a:xfrm>
          <a:prstGeom prst="rect">
            <a:avLst/>
          </a:prstGeom>
          <a:solidFill>
            <a:srgbClr val="FFA1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latin typeface="League Spartan" panose="00000800000000000000" pitchFamily="50" charset="0"/>
            </a:endParaRPr>
          </a:p>
        </p:txBody>
      </p:sp>
      <p:sp>
        <p:nvSpPr>
          <p:cNvPr id="9" name="TextBox 8">
            <a:extLst>
              <a:ext uri="{FF2B5EF4-FFF2-40B4-BE49-F238E27FC236}">
                <a16:creationId xmlns:a16="http://schemas.microsoft.com/office/drawing/2014/main" id="{BE83EE8E-D5A1-911B-B2FF-41EEAEF0489A}"/>
              </a:ext>
            </a:extLst>
          </p:cNvPr>
          <p:cNvSpPr txBox="1"/>
          <p:nvPr/>
        </p:nvSpPr>
        <p:spPr>
          <a:xfrm>
            <a:off x="2224053" y="2141707"/>
            <a:ext cx="3690730" cy="523220"/>
          </a:xfrm>
          <a:prstGeom prst="rect">
            <a:avLst/>
          </a:prstGeom>
          <a:noFill/>
        </p:spPr>
        <p:txBody>
          <a:bodyPr wrap="square">
            <a:spAutoFit/>
          </a:bodyPr>
          <a:lstStyle/>
          <a:p>
            <a:pPr algn="l"/>
            <a:r>
              <a:rPr lang="en-US" sz="1400" b="1" dirty="0">
                <a:solidFill>
                  <a:srgbClr val="002642"/>
                </a:solidFill>
                <a:latin typeface="Century Gothic" panose="020B0502020202020204" pitchFamily="34" charset="0"/>
              </a:rPr>
              <a:t>The value of higher education is to set students up for success in their careers</a:t>
            </a:r>
          </a:p>
        </p:txBody>
      </p:sp>
      <p:sp>
        <p:nvSpPr>
          <p:cNvPr id="11" name="TextBox 10">
            <a:extLst>
              <a:ext uri="{FF2B5EF4-FFF2-40B4-BE49-F238E27FC236}">
                <a16:creationId xmlns:a16="http://schemas.microsoft.com/office/drawing/2014/main" id="{ABB0E45C-8CE4-7D9A-C08C-484B2BAEC290}"/>
              </a:ext>
            </a:extLst>
          </p:cNvPr>
          <p:cNvSpPr txBox="1"/>
          <p:nvPr/>
        </p:nvSpPr>
        <p:spPr>
          <a:xfrm>
            <a:off x="6556671" y="1961517"/>
            <a:ext cx="4419598" cy="738664"/>
          </a:xfrm>
          <a:prstGeom prst="rect">
            <a:avLst/>
          </a:prstGeom>
          <a:noFill/>
        </p:spPr>
        <p:txBody>
          <a:bodyPr wrap="square">
            <a:spAutoFit/>
          </a:bodyPr>
          <a:lstStyle/>
          <a:p>
            <a:pPr algn="r"/>
            <a:r>
              <a:rPr lang="en-US" sz="1400" b="1" dirty="0">
                <a:solidFill>
                  <a:srgbClr val="F2643B"/>
                </a:solidFill>
                <a:latin typeface="Montserrat" pitchFamily="2" charset="77"/>
              </a:rPr>
              <a:t>The value of higher education is to broaden the perspectives of students and make them better and more informed citizens</a:t>
            </a:r>
          </a:p>
        </p:txBody>
      </p:sp>
      <p:sp>
        <p:nvSpPr>
          <p:cNvPr id="12" name="TextBox 1">
            <a:extLst>
              <a:ext uri="{FF2B5EF4-FFF2-40B4-BE49-F238E27FC236}">
                <a16:creationId xmlns:a16="http://schemas.microsoft.com/office/drawing/2014/main" id="{7B9B5475-40BA-BAC4-177A-A178CB3A4B36}"/>
              </a:ext>
            </a:extLst>
          </p:cNvPr>
          <p:cNvSpPr txBox="1"/>
          <p:nvPr/>
        </p:nvSpPr>
        <p:spPr>
          <a:xfrm>
            <a:off x="767410" y="2865838"/>
            <a:ext cx="1288694" cy="1214438"/>
          </a:xfrm>
          <a:prstGeom prst="rect">
            <a:avLst/>
          </a:prstGeom>
        </p:spPr>
        <p:txBody>
          <a:bodyPr wrap="square" rtlCol="0" anchor="ctr"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600" b="1" i="0" dirty="0">
                <a:solidFill>
                  <a:schemeClr val="bg2">
                    <a:lumMod val="25000"/>
                  </a:schemeClr>
                </a:solidFill>
                <a:latin typeface="Century Gothic" panose="020B0502020202020204" pitchFamily="34" charset="0"/>
              </a:rPr>
              <a:t>November</a:t>
            </a:r>
            <a:br>
              <a:rPr lang="en-US" sz="1600" b="1" i="0" dirty="0">
                <a:solidFill>
                  <a:schemeClr val="bg2">
                    <a:lumMod val="25000"/>
                  </a:schemeClr>
                </a:solidFill>
                <a:latin typeface="Century Gothic" panose="020B0502020202020204" pitchFamily="34" charset="0"/>
              </a:rPr>
            </a:br>
            <a:r>
              <a:rPr lang="en-US" sz="1600" b="1" i="0" dirty="0">
                <a:solidFill>
                  <a:schemeClr val="bg2">
                    <a:lumMod val="25000"/>
                  </a:schemeClr>
                </a:solidFill>
                <a:latin typeface="Century Gothic" panose="020B0502020202020204" pitchFamily="34" charset="0"/>
              </a:rPr>
              <a:t>2025</a:t>
            </a:r>
          </a:p>
        </p:txBody>
      </p:sp>
      <p:sp>
        <p:nvSpPr>
          <p:cNvPr id="13" name="TextBox 1">
            <a:extLst>
              <a:ext uri="{FF2B5EF4-FFF2-40B4-BE49-F238E27FC236}">
                <a16:creationId xmlns:a16="http://schemas.microsoft.com/office/drawing/2014/main" id="{96EA9912-F3CF-E1C5-EEC6-7D1EA4661FB6}"/>
              </a:ext>
            </a:extLst>
          </p:cNvPr>
          <p:cNvSpPr txBox="1"/>
          <p:nvPr/>
        </p:nvSpPr>
        <p:spPr>
          <a:xfrm>
            <a:off x="767410" y="4237857"/>
            <a:ext cx="1288694" cy="1214438"/>
          </a:xfrm>
          <a:prstGeom prst="rect">
            <a:avLst/>
          </a:prstGeom>
        </p:spPr>
        <p:txBody>
          <a:bodyPr wrap="square" rtlCol="0" anchor="ctr" anchorCtr="0"/>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1600" b="1" i="0" dirty="0">
                <a:solidFill>
                  <a:schemeClr val="bg2">
                    <a:lumMod val="25000"/>
                  </a:schemeClr>
                </a:solidFill>
                <a:latin typeface="Century Gothic" panose="020B0502020202020204" pitchFamily="34" charset="0"/>
              </a:rPr>
              <a:t>March</a:t>
            </a:r>
            <a:br>
              <a:rPr lang="en-US" sz="1600" b="1" i="0" dirty="0">
                <a:solidFill>
                  <a:schemeClr val="bg2">
                    <a:lumMod val="25000"/>
                  </a:schemeClr>
                </a:solidFill>
                <a:latin typeface="Century Gothic" panose="020B0502020202020204" pitchFamily="34" charset="0"/>
              </a:rPr>
            </a:br>
            <a:r>
              <a:rPr lang="en-US" sz="1600" b="1" i="0" dirty="0">
                <a:solidFill>
                  <a:schemeClr val="bg2">
                    <a:lumMod val="25000"/>
                  </a:schemeClr>
                </a:solidFill>
                <a:latin typeface="Century Gothic" panose="020B0502020202020204" pitchFamily="34" charset="0"/>
              </a:rPr>
              <a:t>2024</a:t>
            </a:r>
          </a:p>
        </p:txBody>
      </p:sp>
    </p:spTree>
    <p:extLst>
      <p:ext uri="{BB962C8B-B14F-4D97-AF65-F5344CB8AC3E}">
        <p14:creationId xmlns:p14="http://schemas.microsoft.com/office/powerpoint/2010/main" val="4389886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612B0A-D3D9-C2DD-C3CF-0793817A69D3}"/>
            </a:ext>
          </a:extLst>
        </p:cNvPr>
        <p:cNvGrpSpPr/>
        <p:nvPr/>
      </p:nvGrpSpPr>
      <p:grpSpPr>
        <a:xfrm>
          <a:off x="0" y="0"/>
          <a:ext cx="0" cy="0"/>
          <a:chOff x="0" y="0"/>
          <a:chExt cx="0" cy="0"/>
        </a:xfrm>
      </p:grpSpPr>
      <p:sp>
        <p:nvSpPr>
          <p:cNvPr id="3" name="TextBox 2">
            <a:extLst>
              <a:ext uri="{FF2B5EF4-FFF2-40B4-BE49-F238E27FC236}">
                <a16:creationId xmlns:a16="http://schemas.microsoft.com/office/drawing/2014/main" id="{522A3FE2-84F2-DBAA-B1DC-FAC78029F3F5}"/>
              </a:ext>
            </a:extLst>
          </p:cNvPr>
          <p:cNvSpPr txBox="1"/>
          <p:nvPr/>
        </p:nvSpPr>
        <p:spPr>
          <a:xfrm>
            <a:off x="528638" y="109041"/>
            <a:ext cx="11431714" cy="954107"/>
          </a:xfrm>
          <a:prstGeom prst="rect">
            <a:avLst/>
          </a:prstGeom>
          <a:noFill/>
        </p:spPr>
        <p:txBody>
          <a:bodyPr wrap="square" rtlCol="0">
            <a:spAutoFit/>
          </a:bodyPr>
          <a:lstStyle/>
          <a:p>
            <a:r>
              <a:rPr lang="en-US" sz="2800" b="1" dirty="0">
                <a:solidFill>
                  <a:schemeClr val="bg2">
                    <a:lumMod val="25000"/>
                  </a:schemeClr>
                </a:solidFill>
                <a:latin typeface="Century Gothic Bold"/>
                <a:ea typeface="League Spartan" charset="0"/>
                <a:cs typeface="League Spartan" charset="0"/>
              </a:rPr>
              <a:t>Across party lines, there’s openness toward the federal government playing a greater role in student success. </a:t>
            </a:r>
          </a:p>
        </p:txBody>
      </p:sp>
      <p:graphicFrame>
        <p:nvGraphicFramePr>
          <p:cNvPr id="4" name="Chart 3">
            <a:extLst>
              <a:ext uri="{FF2B5EF4-FFF2-40B4-BE49-F238E27FC236}">
                <a16:creationId xmlns:a16="http://schemas.microsoft.com/office/drawing/2014/main" id="{E3FE48D4-2E13-AF1A-069E-ECFE3F9286AD}"/>
              </a:ext>
            </a:extLst>
          </p:cNvPr>
          <p:cNvGraphicFramePr/>
          <p:nvPr>
            <p:extLst>
              <p:ext uri="{D42A27DB-BD31-4B8C-83A1-F6EECF244321}">
                <p14:modId xmlns:p14="http://schemas.microsoft.com/office/powerpoint/2010/main" val="3771919320"/>
              </p:ext>
            </p:extLst>
          </p:nvPr>
        </p:nvGraphicFramePr>
        <p:xfrm>
          <a:off x="667681" y="2803268"/>
          <a:ext cx="10412963" cy="3531520"/>
        </p:xfrm>
        <a:graphic>
          <a:graphicData uri="http://schemas.openxmlformats.org/drawingml/2006/chart">
            <c:chart xmlns:c="http://schemas.openxmlformats.org/drawingml/2006/chart" xmlns:r="http://schemas.openxmlformats.org/officeDocument/2006/relationships" r:id="rId3"/>
          </a:graphicData>
        </a:graphic>
      </p:graphicFrame>
      <p:sp>
        <p:nvSpPr>
          <p:cNvPr id="2" name="Rectangle 1">
            <a:extLst>
              <a:ext uri="{FF2B5EF4-FFF2-40B4-BE49-F238E27FC236}">
                <a16:creationId xmlns:a16="http://schemas.microsoft.com/office/drawing/2014/main" id="{CA81B2A4-5761-FFED-3EB8-66B6030565FD}"/>
              </a:ext>
            </a:extLst>
          </p:cNvPr>
          <p:cNvSpPr/>
          <p:nvPr/>
        </p:nvSpPr>
        <p:spPr>
          <a:xfrm>
            <a:off x="0" y="0"/>
            <a:ext cx="327803" cy="1162594"/>
          </a:xfrm>
          <a:prstGeom prst="rect">
            <a:avLst/>
          </a:prstGeom>
          <a:solidFill>
            <a:srgbClr val="FFA11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351">
              <a:latin typeface="League Spartan" panose="00000800000000000000" pitchFamily="50" charset="0"/>
            </a:endParaRPr>
          </a:p>
        </p:txBody>
      </p:sp>
      <p:sp>
        <p:nvSpPr>
          <p:cNvPr id="8" name="TextBox 7">
            <a:extLst>
              <a:ext uri="{FF2B5EF4-FFF2-40B4-BE49-F238E27FC236}">
                <a16:creationId xmlns:a16="http://schemas.microsoft.com/office/drawing/2014/main" id="{80D853A7-A2CD-1B53-0FF5-14BA809220ED}"/>
              </a:ext>
            </a:extLst>
          </p:cNvPr>
          <p:cNvSpPr txBox="1"/>
          <p:nvPr/>
        </p:nvSpPr>
        <p:spPr>
          <a:xfrm>
            <a:off x="2436781" y="1787605"/>
            <a:ext cx="3938343" cy="1015663"/>
          </a:xfrm>
          <a:prstGeom prst="rect">
            <a:avLst/>
          </a:prstGeom>
          <a:noFill/>
        </p:spPr>
        <p:txBody>
          <a:bodyPr wrap="square">
            <a:spAutoFit/>
          </a:bodyPr>
          <a:lstStyle/>
          <a:p>
            <a:pPr algn="l"/>
            <a:r>
              <a:rPr lang="en-US" sz="1200" b="1" dirty="0">
                <a:solidFill>
                  <a:srgbClr val="002642"/>
                </a:solidFill>
                <a:latin typeface="Century Gothic" panose="020B0502020202020204" pitchFamily="34" charset="0"/>
              </a:rPr>
              <a:t>The federal government should provide basic guardrails to ensure that students aren't encouraged to take out loans to attend college programs that will leave them worse off than without the degree.</a:t>
            </a:r>
          </a:p>
        </p:txBody>
      </p:sp>
      <p:sp>
        <p:nvSpPr>
          <p:cNvPr id="10" name="TextBox 9">
            <a:extLst>
              <a:ext uri="{FF2B5EF4-FFF2-40B4-BE49-F238E27FC236}">
                <a16:creationId xmlns:a16="http://schemas.microsoft.com/office/drawing/2014/main" id="{0DF7C7B5-CE8C-F5AF-E32E-E5091254DAC7}"/>
              </a:ext>
            </a:extLst>
          </p:cNvPr>
          <p:cNvSpPr txBox="1"/>
          <p:nvPr/>
        </p:nvSpPr>
        <p:spPr>
          <a:xfrm>
            <a:off x="7711209" y="1972271"/>
            <a:ext cx="3369435" cy="830997"/>
          </a:xfrm>
          <a:prstGeom prst="rect">
            <a:avLst/>
          </a:prstGeom>
          <a:noFill/>
        </p:spPr>
        <p:txBody>
          <a:bodyPr wrap="square">
            <a:spAutoFit/>
          </a:bodyPr>
          <a:lstStyle/>
          <a:p>
            <a:pPr algn="r"/>
            <a:r>
              <a:rPr lang="en-US" sz="1200" b="1" dirty="0">
                <a:solidFill>
                  <a:srgbClr val="F2643B"/>
                </a:solidFill>
                <a:latin typeface="Montserrat" pitchFamily="2" charset="77"/>
              </a:rPr>
              <a:t>The federal government should not try to influence where students choose to attend college and spend their taxpayer-funded student loans.</a:t>
            </a:r>
          </a:p>
        </p:txBody>
      </p:sp>
    </p:spTree>
    <p:extLst>
      <p:ext uri="{BB962C8B-B14F-4D97-AF65-F5344CB8AC3E}">
        <p14:creationId xmlns:p14="http://schemas.microsoft.com/office/powerpoint/2010/main" val="5029292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06CF8A-C059-FD7E-4EB5-96635076015F}"/>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359A5271-E88E-0EF2-92BE-A3E3F39287B7}"/>
              </a:ext>
            </a:extLst>
          </p:cNvPr>
          <p:cNvSpPr/>
          <p:nvPr/>
        </p:nvSpPr>
        <p:spPr>
          <a:xfrm flipH="1">
            <a:off x="0" y="0"/>
            <a:ext cx="4665306" cy="6857999"/>
          </a:xfrm>
          <a:prstGeom prst="rect">
            <a:avLst/>
          </a:prstGeom>
          <a:solidFill>
            <a:srgbClr val="3C6A93">
              <a:alpha val="1979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AF251515-5ACC-17C3-F071-6550F8D73EA1}"/>
              </a:ext>
            </a:extLst>
          </p:cNvPr>
          <p:cNvSpPr txBox="1"/>
          <p:nvPr/>
        </p:nvSpPr>
        <p:spPr>
          <a:xfrm>
            <a:off x="415266" y="449979"/>
            <a:ext cx="3474894" cy="1938992"/>
          </a:xfrm>
          <a:prstGeom prst="rect">
            <a:avLst/>
          </a:prstGeom>
          <a:noFill/>
        </p:spPr>
        <p:txBody>
          <a:bodyPr wrap="square" rtlCol="0">
            <a:spAutoFit/>
          </a:bodyPr>
          <a:lstStyle/>
          <a:p>
            <a:r>
              <a:rPr lang="en-US" sz="2400" b="1" dirty="0">
                <a:solidFill>
                  <a:schemeClr val="bg2">
                    <a:lumMod val="25000"/>
                  </a:schemeClr>
                </a:solidFill>
                <a:latin typeface="Century Gothic Bold"/>
                <a:ea typeface="League Spartan" charset="0"/>
                <a:cs typeface="League Spartan" charset="0"/>
              </a:rPr>
              <a:t>Voters support earnings thresholds, even when presented with other ideas about what defines value. </a:t>
            </a:r>
          </a:p>
        </p:txBody>
      </p:sp>
      <p:sp>
        <p:nvSpPr>
          <p:cNvPr id="8" name="TextBox 7">
            <a:extLst>
              <a:ext uri="{FF2B5EF4-FFF2-40B4-BE49-F238E27FC236}">
                <a16:creationId xmlns:a16="http://schemas.microsoft.com/office/drawing/2014/main" id="{52871B6B-B3E8-2FCE-D7F4-2318F562EF53}"/>
              </a:ext>
            </a:extLst>
          </p:cNvPr>
          <p:cNvSpPr txBox="1"/>
          <p:nvPr/>
        </p:nvSpPr>
        <p:spPr>
          <a:xfrm>
            <a:off x="415266" y="2531220"/>
            <a:ext cx="3474894" cy="2800767"/>
          </a:xfrm>
          <a:prstGeom prst="rect">
            <a:avLst/>
          </a:prstGeom>
          <a:noFill/>
        </p:spPr>
        <p:txBody>
          <a:bodyPr wrap="square" rtlCol="0">
            <a:spAutoFit/>
          </a:bodyPr>
          <a:lstStyle/>
          <a:p>
            <a:r>
              <a:rPr lang="en-US" sz="1600" dirty="0">
                <a:solidFill>
                  <a:schemeClr val="bg2">
                    <a:lumMod val="25000"/>
                  </a:schemeClr>
                </a:solidFill>
                <a:latin typeface="Georgia Regular" panose="02040502050405020303" pitchFamily="18" charset="0"/>
                <a:ea typeface="MerriweatherLight" charset="0"/>
                <a:cs typeface="MerriweatherLight" charset="0"/>
              </a:rPr>
              <a:t>Voters believe the new federal </a:t>
            </a:r>
            <a:r>
              <a:rPr lang="en-US" sz="1600" b="1" dirty="0">
                <a:solidFill>
                  <a:schemeClr val="bg2">
                    <a:lumMod val="25000"/>
                  </a:schemeClr>
                </a:solidFill>
                <a:latin typeface="Georgia Regular" panose="02040502050405020303" pitchFamily="18" charset="0"/>
                <a:ea typeface="MerriweatherLight" charset="0"/>
                <a:cs typeface="MerriweatherLight" charset="0"/>
              </a:rPr>
              <a:t>earnings threshold </a:t>
            </a:r>
            <a:r>
              <a:rPr lang="en-US" sz="1600" dirty="0">
                <a:solidFill>
                  <a:schemeClr val="bg2">
                    <a:lumMod val="25000"/>
                  </a:schemeClr>
                </a:solidFill>
                <a:latin typeface="Georgia Regular" panose="02040502050405020303" pitchFamily="18" charset="0"/>
                <a:ea typeface="MerriweatherLight" charset="0"/>
                <a:cs typeface="MerriweatherLight" charset="0"/>
              </a:rPr>
              <a:t>will </a:t>
            </a:r>
            <a:r>
              <a:rPr lang="en-US" sz="1600" b="1" dirty="0">
                <a:solidFill>
                  <a:schemeClr val="bg2">
                    <a:lumMod val="25000"/>
                  </a:schemeClr>
                </a:solidFill>
                <a:latin typeface="Georgia Regular" panose="02040502050405020303" pitchFamily="18" charset="0"/>
                <a:ea typeface="MerriweatherLight" charset="0"/>
                <a:cs typeface="MerriweatherLight" charset="0"/>
              </a:rPr>
              <a:t>hold higher education institutions accountable</a:t>
            </a:r>
            <a:r>
              <a:rPr lang="en-US" sz="1600" dirty="0">
                <a:solidFill>
                  <a:schemeClr val="bg2">
                    <a:lumMod val="25000"/>
                  </a:schemeClr>
                </a:solidFill>
                <a:latin typeface="Georgia Regular" panose="02040502050405020303" pitchFamily="18" charset="0"/>
                <a:ea typeface="MerriweatherLight" charset="0"/>
                <a:cs typeface="MerriweatherLight" charset="0"/>
              </a:rPr>
              <a:t> and lead to </a:t>
            </a:r>
            <a:r>
              <a:rPr lang="en-US" sz="1600" b="1" dirty="0">
                <a:solidFill>
                  <a:schemeClr val="bg2">
                    <a:lumMod val="25000"/>
                  </a:schemeClr>
                </a:solidFill>
                <a:latin typeface="Georgia Regular" panose="02040502050405020303" pitchFamily="18" charset="0"/>
                <a:ea typeface="MerriweatherLight" charset="0"/>
                <a:cs typeface="MerriweatherLight" charset="0"/>
              </a:rPr>
              <a:t>better student outcomes.</a:t>
            </a:r>
            <a:r>
              <a:rPr lang="en-US" sz="1600" dirty="0">
                <a:solidFill>
                  <a:schemeClr val="bg2">
                    <a:lumMod val="25000"/>
                  </a:schemeClr>
                </a:solidFill>
                <a:latin typeface="Georgia Regular" panose="02040502050405020303" pitchFamily="18" charset="0"/>
                <a:ea typeface="MerriweatherLight" charset="0"/>
                <a:cs typeface="MerriweatherLight" charset="0"/>
              </a:rPr>
              <a:t> This support stands up to counter- perspectives that earnings don’t tell the full story about a program’s value—reinforcing that most voters believe higher education ultimately proves its worth by promoting students’ career success. </a:t>
            </a:r>
            <a:endParaRPr lang="en-US" sz="1600" b="1" dirty="0">
              <a:solidFill>
                <a:schemeClr val="bg2">
                  <a:lumMod val="25000"/>
                </a:schemeClr>
              </a:solidFill>
              <a:latin typeface="Georgia Regular" panose="02040502050405020303" pitchFamily="18" charset="0"/>
              <a:ea typeface="MerriweatherLight" charset="0"/>
              <a:cs typeface="MerriweatherLight" charset="0"/>
            </a:endParaRPr>
          </a:p>
        </p:txBody>
      </p:sp>
      <p:sp>
        <p:nvSpPr>
          <p:cNvPr id="6" name="Rectangle 5">
            <a:extLst>
              <a:ext uri="{FF2B5EF4-FFF2-40B4-BE49-F238E27FC236}">
                <a16:creationId xmlns:a16="http://schemas.microsoft.com/office/drawing/2014/main" id="{F7D7E1A4-9310-0C32-77FB-72BAAA4A9426}"/>
              </a:ext>
            </a:extLst>
          </p:cNvPr>
          <p:cNvSpPr/>
          <p:nvPr/>
        </p:nvSpPr>
        <p:spPr>
          <a:xfrm>
            <a:off x="6090799" y="21101"/>
            <a:ext cx="608274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3" name="Chart 2">
            <a:extLst>
              <a:ext uri="{FF2B5EF4-FFF2-40B4-BE49-F238E27FC236}">
                <a16:creationId xmlns:a16="http://schemas.microsoft.com/office/drawing/2014/main" id="{48FB7CD1-2D00-6553-286B-1B317DD1D500}"/>
              </a:ext>
            </a:extLst>
          </p:cNvPr>
          <p:cNvGraphicFramePr/>
          <p:nvPr>
            <p:extLst>
              <p:ext uri="{D42A27DB-BD31-4B8C-83A1-F6EECF244321}">
                <p14:modId xmlns:p14="http://schemas.microsoft.com/office/powerpoint/2010/main" val="3029549343"/>
              </p:ext>
            </p:extLst>
          </p:nvPr>
        </p:nvGraphicFramePr>
        <p:xfrm>
          <a:off x="3890160" y="678356"/>
          <a:ext cx="7785901" cy="6058543"/>
        </p:xfrm>
        <a:graphic>
          <a:graphicData uri="http://schemas.openxmlformats.org/drawingml/2006/chart">
            <c:chart xmlns:c="http://schemas.openxmlformats.org/drawingml/2006/chart" xmlns:r="http://schemas.openxmlformats.org/officeDocument/2006/relationships" r:id="rId3"/>
          </a:graphicData>
        </a:graphic>
      </p:graphicFrame>
      <p:sp>
        <p:nvSpPr>
          <p:cNvPr id="5" name="TextBox 4">
            <a:extLst>
              <a:ext uri="{FF2B5EF4-FFF2-40B4-BE49-F238E27FC236}">
                <a16:creationId xmlns:a16="http://schemas.microsoft.com/office/drawing/2014/main" id="{F5607064-5886-1AD0-4605-3DD5255EFB89}"/>
              </a:ext>
            </a:extLst>
          </p:cNvPr>
          <p:cNvSpPr txBox="1"/>
          <p:nvPr/>
        </p:nvSpPr>
        <p:spPr>
          <a:xfrm>
            <a:off x="7338237" y="471080"/>
            <a:ext cx="2118731" cy="307777"/>
          </a:xfrm>
          <a:prstGeom prst="rect">
            <a:avLst/>
          </a:prstGeom>
          <a:noFill/>
        </p:spPr>
        <p:txBody>
          <a:bodyPr wrap="square">
            <a:spAutoFit/>
          </a:bodyPr>
          <a:lstStyle/>
          <a:p>
            <a:pPr algn="l"/>
            <a:r>
              <a:rPr lang="en-US" sz="1400" b="1" i="0" dirty="0">
                <a:solidFill>
                  <a:srgbClr val="3C6A93"/>
                </a:solidFill>
                <a:latin typeface="Century Gothic" panose="020B0502020202020204" pitchFamily="34" charset="0"/>
              </a:rPr>
              <a:t>Percent Support</a:t>
            </a:r>
          </a:p>
        </p:txBody>
      </p:sp>
      <p:sp>
        <p:nvSpPr>
          <p:cNvPr id="11" name="TextBox 10">
            <a:extLst>
              <a:ext uri="{FF2B5EF4-FFF2-40B4-BE49-F238E27FC236}">
                <a16:creationId xmlns:a16="http://schemas.microsoft.com/office/drawing/2014/main" id="{66554D25-CBF7-2DBD-1237-504A7908773F}"/>
              </a:ext>
            </a:extLst>
          </p:cNvPr>
          <p:cNvSpPr txBox="1"/>
          <p:nvPr/>
        </p:nvSpPr>
        <p:spPr>
          <a:xfrm>
            <a:off x="9456968" y="471080"/>
            <a:ext cx="2219093" cy="307777"/>
          </a:xfrm>
          <a:prstGeom prst="rect">
            <a:avLst/>
          </a:prstGeom>
          <a:noFill/>
        </p:spPr>
        <p:txBody>
          <a:bodyPr wrap="square">
            <a:spAutoFit/>
          </a:bodyPr>
          <a:lstStyle/>
          <a:p>
            <a:pPr algn="r"/>
            <a:r>
              <a:rPr lang="en-US" sz="1400" b="1" i="0" dirty="0">
                <a:solidFill>
                  <a:srgbClr val="F2643B"/>
                </a:solidFill>
                <a:latin typeface="Century Gothic" panose="020B0502020202020204" pitchFamily="34" charset="0"/>
              </a:rPr>
              <a:t>Percent Oppose</a:t>
            </a:r>
          </a:p>
        </p:txBody>
      </p:sp>
    </p:spTree>
    <p:extLst>
      <p:ext uri="{BB962C8B-B14F-4D97-AF65-F5344CB8AC3E}">
        <p14:creationId xmlns:p14="http://schemas.microsoft.com/office/powerpoint/2010/main" val="39069663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9504E17-5727-1524-53E7-901F1453DC20}"/>
            </a:ext>
          </a:extLst>
        </p:cNvPr>
        <p:cNvGrpSpPr/>
        <p:nvPr/>
      </p:nvGrpSpPr>
      <p:grpSpPr>
        <a:xfrm>
          <a:off x="0" y="0"/>
          <a:ext cx="0" cy="0"/>
          <a:chOff x="0" y="0"/>
          <a:chExt cx="0" cy="0"/>
        </a:xfrm>
      </p:grpSpPr>
      <p:sp>
        <p:nvSpPr>
          <p:cNvPr id="3" name="Rectangle 2">
            <a:extLst>
              <a:ext uri="{FF2B5EF4-FFF2-40B4-BE49-F238E27FC236}">
                <a16:creationId xmlns:a16="http://schemas.microsoft.com/office/drawing/2014/main" id="{697A7DD5-8AA5-5F04-DD44-A0042671A62F}"/>
              </a:ext>
            </a:extLst>
          </p:cNvPr>
          <p:cNvSpPr/>
          <p:nvPr/>
        </p:nvSpPr>
        <p:spPr>
          <a:xfrm flipH="1">
            <a:off x="6887497" y="0"/>
            <a:ext cx="5304503" cy="6857999"/>
          </a:xfrm>
          <a:prstGeom prst="rect">
            <a:avLst/>
          </a:prstGeom>
          <a:solidFill>
            <a:srgbClr val="3C6A93">
              <a:alpha val="19794"/>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7" name="TextBox 6">
            <a:extLst>
              <a:ext uri="{FF2B5EF4-FFF2-40B4-BE49-F238E27FC236}">
                <a16:creationId xmlns:a16="http://schemas.microsoft.com/office/drawing/2014/main" id="{2E441101-47BF-F01B-F6B6-670C73458E5B}"/>
              </a:ext>
            </a:extLst>
          </p:cNvPr>
          <p:cNvSpPr txBox="1"/>
          <p:nvPr/>
        </p:nvSpPr>
        <p:spPr>
          <a:xfrm>
            <a:off x="7375506" y="941819"/>
            <a:ext cx="4256958" cy="1569660"/>
          </a:xfrm>
          <a:prstGeom prst="rect">
            <a:avLst/>
          </a:prstGeom>
          <a:noFill/>
        </p:spPr>
        <p:txBody>
          <a:bodyPr wrap="square" rtlCol="0">
            <a:spAutoFit/>
          </a:bodyPr>
          <a:lstStyle/>
          <a:p>
            <a:r>
              <a:rPr lang="en-US" sz="2400" b="1" dirty="0">
                <a:solidFill>
                  <a:schemeClr val="bg2">
                    <a:lumMod val="25000"/>
                  </a:schemeClr>
                </a:solidFill>
                <a:latin typeface="Century Gothic Bold"/>
                <a:ea typeface="League Spartan" charset="0"/>
                <a:cs typeface="League Spartan" charset="0"/>
              </a:rPr>
              <a:t>Voters see graduate student loan caps as a first step toward lowering costs for students. </a:t>
            </a:r>
          </a:p>
        </p:txBody>
      </p:sp>
      <p:sp>
        <p:nvSpPr>
          <p:cNvPr id="8" name="TextBox 7">
            <a:extLst>
              <a:ext uri="{FF2B5EF4-FFF2-40B4-BE49-F238E27FC236}">
                <a16:creationId xmlns:a16="http://schemas.microsoft.com/office/drawing/2014/main" id="{5F029F35-8713-FFA7-16CD-4AA4BFE817EA}"/>
              </a:ext>
            </a:extLst>
          </p:cNvPr>
          <p:cNvSpPr txBox="1"/>
          <p:nvPr/>
        </p:nvSpPr>
        <p:spPr>
          <a:xfrm>
            <a:off x="7375506" y="2635527"/>
            <a:ext cx="4472858" cy="2800767"/>
          </a:xfrm>
          <a:prstGeom prst="rect">
            <a:avLst/>
          </a:prstGeom>
          <a:noFill/>
        </p:spPr>
        <p:txBody>
          <a:bodyPr wrap="square" rtlCol="0">
            <a:spAutoFit/>
          </a:bodyPr>
          <a:lstStyle/>
          <a:p>
            <a:r>
              <a:rPr lang="en-US" sz="1600" dirty="0">
                <a:solidFill>
                  <a:schemeClr val="bg2">
                    <a:lumMod val="25000"/>
                  </a:schemeClr>
                </a:solidFill>
                <a:latin typeface="Georgia Regular" panose="02040502050405020303" pitchFamily="18" charset="0"/>
                <a:ea typeface="MerriweatherLight" charset="0"/>
                <a:cs typeface="MerriweatherLight" charset="0"/>
              </a:rPr>
              <a:t>Even when presented with the counterargument that capping graduate loans could limit access for specific groups, voters still believe that federal </a:t>
            </a:r>
            <a:r>
              <a:rPr lang="en-US" sz="1600" b="1" dirty="0">
                <a:solidFill>
                  <a:schemeClr val="bg2">
                    <a:lumMod val="25000"/>
                  </a:schemeClr>
                </a:solidFill>
                <a:latin typeface="Georgia Regular" panose="02040502050405020303" pitchFamily="18" charset="0"/>
                <a:ea typeface="MerriweatherLight" charset="0"/>
                <a:cs typeface="MerriweatherLight" charset="0"/>
              </a:rPr>
              <a:t>loan limits </a:t>
            </a:r>
            <a:r>
              <a:rPr lang="en-US" sz="1600" dirty="0">
                <a:solidFill>
                  <a:schemeClr val="bg2">
                    <a:lumMod val="25000"/>
                  </a:schemeClr>
                </a:solidFill>
                <a:latin typeface="Georgia Regular" panose="02040502050405020303" pitchFamily="18" charset="0"/>
                <a:ea typeface="MerriweatherLight" charset="0"/>
                <a:cs typeface="MerriweatherLight" charset="0"/>
              </a:rPr>
              <a:t>will force higher education </a:t>
            </a:r>
            <a:r>
              <a:rPr lang="en-US" sz="1600" b="1" dirty="0">
                <a:solidFill>
                  <a:schemeClr val="bg2">
                    <a:lumMod val="25000"/>
                  </a:schemeClr>
                </a:solidFill>
                <a:latin typeface="Georgia Regular" panose="02040502050405020303" pitchFamily="18" charset="0"/>
                <a:ea typeface="MerriweatherLight" charset="0"/>
                <a:cs typeface="MerriweatherLight" charset="0"/>
              </a:rPr>
              <a:t>institutions</a:t>
            </a:r>
            <a:r>
              <a:rPr lang="en-US" sz="1600" dirty="0">
                <a:solidFill>
                  <a:schemeClr val="bg2">
                    <a:lumMod val="25000"/>
                  </a:schemeClr>
                </a:solidFill>
                <a:latin typeface="Georgia Regular" panose="02040502050405020303" pitchFamily="18" charset="0"/>
                <a:ea typeface="MerriweatherLight" charset="0"/>
                <a:cs typeface="MerriweatherLight" charset="0"/>
              </a:rPr>
              <a:t> to </a:t>
            </a:r>
            <a:r>
              <a:rPr lang="en-US" sz="1600" b="1" dirty="0">
                <a:solidFill>
                  <a:schemeClr val="bg2">
                    <a:lumMod val="25000"/>
                  </a:schemeClr>
                </a:solidFill>
                <a:latin typeface="Georgia Regular" panose="02040502050405020303" pitchFamily="18" charset="0"/>
                <a:ea typeface="MerriweatherLight" charset="0"/>
                <a:cs typeface="MerriweatherLight" charset="0"/>
              </a:rPr>
              <a:t>tighten their belts</a:t>
            </a:r>
            <a:r>
              <a:rPr lang="en-US" sz="1600" dirty="0">
                <a:solidFill>
                  <a:schemeClr val="bg2">
                    <a:lumMod val="25000"/>
                  </a:schemeClr>
                </a:solidFill>
                <a:latin typeface="Georgia Regular" panose="02040502050405020303" pitchFamily="18" charset="0"/>
                <a:ea typeface="MerriweatherLight" charset="0"/>
                <a:cs typeface="MerriweatherLight" charset="0"/>
              </a:rPr>
              <a:t>, </a:t>
            </a:r>
            <a:r>
              <a:rPr lang="en-US" sz="1600" b="1" dirty="0">
                <a:solidFill>
                  <a:schemeClr val="bg2">
                    <a:lumMod val="25000"/>
                  </a:schemeClr>
                </a:solidFill>
                <a:latin typeface="Georgia Regular" panose="02040502050405020303" pitchFamily="18" charset="0"/>
                <a:ea typeface="MerriweatherLight" charset="0"/>
                <a:cs typeface="MerriweatherLight" charset="0"/>
              </a:rPr>
              <a:t>lower students’ costs</a:t>
            </a:r>
            <a:r>
              <a:rPr lang="en-US" sz="1600" dirty="0">
                <a:solidFill>
                  <a:schemeClr val="bg2">
                    <a:lumMod val="25000"/>
                  </a:schemeClr>
                </a:solidFill>
                <a:latin typeface="Georgia Regular" panose="02040502050405020303" pitchFamily="18" charset="0"/>
                <a:ea typeface="MerriweatherLight" charset="0"/>
                <a:cs typeface="MerriweatherLight" charset="0"/>
              </a:rPr>
              <a:t>, and prevent them from </a:t>
            </a:r>
            <a:r>
              <a:rPr lang="en-US" sz="1600" b="1" dirty="0">
                <a:solidFill>
                  <a:schemeClr val="bg2">
                    <a:lumMod val="25000"/>
                  </a:schemeClr>
                </a:solidFill>
                <a:latin typeface="Georgia Regular" panose="02040502050405020303" pitchFamily="18" charset="0"/>
                <a:ea typeface="MerriweatherLight" charset="0"/>
                <a:cs typeface="MerriweatherLight" charset="0"/>
              </a:rPr>
              <a:t>drowning in loans </a:t>
            </a:r>
            <a:r>
              <a:rPr lang="en-US" sz="1600" dirty="0">
                <a:solidFill>
                  <a:schemeClr val="bg2">
                    <a:lumMod val="25000"/>
                  </a:schemeClr>
                </a:solidFill>
                <a:latin typeface="Georgia Regular" panose="02040502050405020303" pitchFamily="18" charset="0"/>
                <a:ea typeface="MerriweatherLight" charset="0"/>
                <a:cs typeface="MerriweatherLight" charset="0"/>
              </a:rPr>
              <a:t>that are impossible to pay off. They also recognize that these limits </a:t>
            </a:r>
            <a:r>
              <a:rPr lang="en-US" sz="1600" b="1" dirty="0">
                <a:solidFill>
                  <a:schemeClr val="bg2">
                    <a:lumMod val="25000"/>
                  </a:schemeClr>
                </a:solidFill>
                <a:latin typeface="Georgia Regular" panose="02040502050405020303" pitchFamily="18" charset="0"/>
                <a:ea typeface="MerriweatherLight" charset="0"/>
                <a:cs typeface="MerriweatherLight" charset="0"/>
              </a:rPr>
              <a:t>aren’t about ending access</a:t>
            </a:r>
            <a:r>
              <a:rPr lang="en-US" sz="1600" dirty="0">
                <a:solidFill>
                  <a:schemeClr val="bg2">
                    <a:lumMod val="25000"/>
                  </a:schemeClr>
                </a:solidFill>
                <a:latin typeface="Georgia Regular" panose="02040502050405020303" pitchFamily="18" charset="0"/>
                <a:ea typeface="MerriweatherLight" charset="0"/>
                <a:cs typeface="MerriweatherLight" charset="0"/>
              </a:rPr>
              <a:t> to education and don’t stop institutions from providing </a:t>
            </a:r>
            <a:r>
              <a:rPr lang="en-US" sz="1600" b="1" dirty="0">
                <a:solidFill>
                  <a:schemeClr val="bg2">
                    <a:lumMod val="25000"/>
                  </a:schemeClr>
                </a:solidFill>
                <a:latin typeface="Georgia Regular" panose="02040502050405020303" pitchFamily="18" charset="0"/>
                <a:ea typeface="MerriweatherLight" charset="0"/>
                <a:cs typeface="MerriweatherLight" charset="0"/>
              </a:rPr>
              <a:t>additional financial aid </a:t>
            </a:r>
            <a:r>
              <a:rPr lang="en-US" sz="1600" dirty="0">
                <a:solidFill>
                  <a:schemeClr val="bg2">
                    <a:lumMod val="25000"/>
                  </a:schemeClr>
                </a:solidFill>
                <a:latin typeface="Georgia Regular" panose="02040502050405020303" pitchFamily="18" charset="0"/>
                <a:ea typeface="MerriweatherLight" charset="0"/>
                <a:cs typeface="MerriweatherLight" charset="0"/>
              </a:rPr>
              <a:t>to help students succeed. </a:t>
            </a:r>
          </a:p>
        </p:txBody>
      </p:sp>
      <p:sp>
        <p:nvSpPr>
          <p:cNvPr id="10" name="Rectangle 9">
            <a:extLst>
              <a:ext uri="{FF2B5EF4-FFF2-40B4-BE49-F238E27FC236}">
                <a16:creationId xmlns:a16="http://schemas.microsoft.com/office/drawing/2014/main" id="{2E6ABB8D-CD82-A96D-5F2D-57853F5C1C57}"/>
              </a:ext>
            </a:extLst>
          </p:cNvPr>
          <p:cNvSpPr/>
          <p:nvPr/>
        </p:nvSpPr>
        <p:spPr>
          <a:xfrm>
            <a:off x="0" y="0"/>
            <a:ext cx="6082747"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aphicFrame>
        <p:nvGraphicFramePr>
          <p:cNvPr id="11" name="Chart 10">
            <a:extLst>
              <a:ext uri="{FF2B5EF4-FFF2-40B4-BE49-F238E27FC236}">
                <a16:creationId xmlns:a16="http://schemas.microsoft.com/office/drawing/2014/main" id="{DA5AA409-E470-20CC-CE6B-20A3C9747F41}"/>
              </a:ext>
            </a:extLst>
          </p:cNvPr>
          <p:cNvGraphicFramePr/>
          <p:nvPr>
            <p:extLst>
              <p:ext uri="{D42A27DB-BD31-4B8C-83A1-F6EECF244321}">
                <p14:modId xmlns:p14="http://schemas.microsoft.com/office/powerpoint/2010/main" val="2943337580"/>
              </p:ext>
            </p:extLst>
          </p:nvPr>
        </p:nvGraphicFramePr>
        <p:xfrm>
          <a:off x="289849" y="890286"/>
          <a:ext cx="7173862" cy="5850175"/>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2" name="Table 11">
            <a:extLst>
              <a:ext uri="{FF2B5EF4-FFF2-40B4-BE49-F238E27FC236}">
                <a16:creationId xmlns:a16="http://schemas.microsoft.com/office/drawing/2014/main" id="{1B6CAC5A-7CFB-A5E6-B5D8-16CF078B9088}"/>
              </a:ext>
            </a:extLst>
          </p:cNvPr>
          <p:cNvGraphicFramePr>
            <a:graphicFrameLocks noGrp="1"/>
          </p:cNvGraphicFramePr>
          <p:nvPr>
            <p:extLst>
              <p:ext uri="{D42A27DB-BD31-4B8C-83A1-F6EECF244321}">
                <p14:modId xmlns:p14="http://schemas.microsoft.com/office/powerpoint/2010/main" val="1410695299"/>
              </p:ext>
            </p:extLst>
          </p:nvPr>
        </p:nvGraphicFramePr>
        <p:xfrm>
          <a:off x="2502844" y="560967"/>
          <a:ext cx="3921842" cy="360920"/>
        </p:xfrm>
        <a:graphic>
          <a:graphicData uri="http://schemas.openxmlformats.org/drawingml/2006/table">
            <a:tbl>
              <a:tblPr firstRow="1" bandRow="1">
                <a:tableStyleId>{2D5ABB26-0587-4C30-8999-92F81FD0307C}</a:tableStyleId>
              </a:tblPr>
              <a:tblGrid>
                <a:gridCol w="1952359">
                  <a:extLst>
                    <a:ext uri="{9D8B030D-6E8A-4147-A177-3AD203B41FA5}">
                      <a16:colId xmlns:a16="http://schemas.microsoft.com/office/drawing/2014/main" val="1350522969"/>
                    </a:ext>
                  </a:extLst>
                </a:gridCol>
                <a:gridCol w="214073">
                  <a:extLst>
                    <a:ext uri="{9D8B030D-6E8A-4147-A177-3AD203B41FA5}">
                      <a16:colId xmlns:a16="http://schemas.microsoft.com/office/drawing/2014/main" val="1095436845"/>
                    </a:ext>
                  </a:extLst>
                </a:gridCol>
                <a:gridCol w="1755410">
                  <a:extLst>
                    <a:ext uri="{9D8B030D-6E8A-4147-A177-3AD203B41FA5}">
                      <a16:colId xmlns:a16="http://schemas.microsoft.com/office/drawing/2014/main" val="1318452995"/>
                    </a:ext>
                  </a:extLst>
                </a:gridCol>
              </a:tblGrid>
              <a:tr h="360920">
                <a:tc>
                  <a:txBody>
                    <a:bodyPr/>
                    <a:lstStyle/>
                    <a:p>
                      <a:pPr algn="l"/>
                      <a:r>
                        <a:rPr lang="en-US" sz="1400" b="1" i="0" dirty="0">
                          <a:solidFill>
                            <a:srgbClr val="3C6A93"/>
                          </a:solidFill>
                          <a:latin typeface="Century Gothic" panose="020B0502020202020204" pitchFamily="34" charset="0"/>
                        </a:rPr>
                        <a:t>Percent Support</a:t>
                      </a:r>
                    </a:p>
                  </a:txBody>
                  <a:tcPr anchor="b"/>
                </a:tc>
                <a:tc>
                  <a:txBody>
                    <a:bodyPr/>
                    <a:lstStyle/>
                    <a:p>
                      <a:pPr algn="ctr"/>
                      <a:endParaRPr lang="en-US" sz="1400" b="1" i="0" dirty="0">
                        <a:solidFill>
                          <a:schemeClr val="tx1"/>
                        </a:solidFill>
                        <a:latin typeface="Century Gothic" panose="020B0502020202020204" pitchFamily="34" charset="0"/>
                      </a:endParaRPr>
                    </a:p>
                  </a:txBody>
                  <a:tcPr anchor="b"/>
                </a:tc>
                <a:tc>
                  <a:txBody>
                    <a:bodyPr/>
                    <a:lstStyle/>
                    <a:p>
                      <a:pPr algn="r"/>
                      <a:r>
                        <a:rPr lang="en-US" sz="1400" b="1" i="0" dirty="0">
                          <a:solidFill>
                            <a:srgbClr val="F2643B"/>
                          </a:solidFill>
                          <a:latin typeface="Century Gothic" panose="020B0502020202020204" pitchFamily="34" charset="0"/>
                        </a:rPr>
                        <a:t>Percent Oppose</a:t>
                      </a:r>
                    </a:p>
                  </a:txBody>
                  <a:tcPr anchor="b"/>
                </a:tc>
                <a:extLst>
                  <a:ext uri="{0D108BD9-81ED-4DB2-BD59-A6C34878D82A}">
                    <a16:rowId xmlns:a16="http://schemas.microsoft.com/office/drawing/2014/main" val="2601856744"/>
                  </a:ext>
                </a:extLst>
              </a:tr>
            </a:tbl>
          </a:graphicData>
        </a:graphic>
      </p:graphicFrame>
    </p:spTree>
    <p:extLst>
      <p:ext uri="{BB962C8B-B14F-4D97-AF65-F5344CB8AC3E}">
        <p14:creationId xmlns:p14="http://schemas.microsoft.com/office/powerpoint/2010/main" val="22366538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A93049-E258-C308-5791-13C84E9E73F4}"/>
            </a:ext>
          </a:extLst>
        </p:cNvPr>
        <p:cNvGrpSpPr/>
        <p:nvPr/>
      </p:nvGrpSpPr>
      <p:grpSpPr>
        <a:xfrm>
          <a:off x="0" y="0"/>
          <a:ext cx="0" cy="0"/>
          <a:chOff x="0" y="0"/>
          <a:chExt cx="0" cy="0"/>
        </a:xfrm>
      </p:grpSpPr>
      <p:sp>
        <p:nvSpPr>
          <p:cNvPr id="7" name="Rectangle 6">
            <a:extLst>
              <a:ext uri="{FF2B5EF4-FFF2-40B4-BE49-F238E27FC236}">
                <a16:creationId xmlns:a16="http://schemas.microsoft.com/office/drawing/2014/main" id="{A3A912FC-8439-85F5-2863-06088C249549}"/>
              </a:ext>
            </a:extLst>
          </p:cNvPr>
          <p:cNvSpPr/>
          <p:nvPr/>
        </p:nvSpPr>
        <p:spPr>
          <a:xfrm>
            <a:off x="0" y="0"/>
            <a:ext cx="5127969" cy="6858000"/>
          </a:xfrm>
          <a:prstGeom prst="rect">
            <a:avLst/>
          </a:prstGeom>
          <a:solidFill>
            <a:srgbClr val="FFA11E"/>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177DC95A-1A47-D4DD-1120-9C08BB1DE271}"/>
              </a:ext>
            </a:extLst>
          </p:cNvPr>
          <p:cNvSpPr txBox="1"/>
          <p:nvPr/>
        </p:nvSpPr>
        <p:spPr>
          <a:xfrm>
            <a:off x="5572078" y="1772146"/>
            <a:ext cx="6619922" cy="643766"/>
          </a:xfrm>
          <a:prstGeom prst="rect">
            <a:avLst/>
          </a:prstGeom>
          <a:noFill/>
        </p:spPr>
        <p:txBody>
          <a:bodyPr wrap="square" rtlCol="0">
            <a:spAutoFit/>
          </a:bodyPr>
          <a:lstStyle/>
          <a:p>
            <a:pPr>
              <a:lnSpc>
                <a:spcPts val="4260"/>
              </a:lnSpc>
            </a:pPr>
            <a:r>
              <a:rPr lang="en-US" sz="4400" b="1" dirty="0">
                <a:solidFill>
                  <a:schemeClr val="bg2">
                    <a:lumMod val="25000"/>
                  </a:schemeClr>
                </a:solidFill>
                <a:latin typeface="Century Gothic Bold"/>
                <a:ea typeface="League Spartan" charset="0"/>
                <a:cs typeface="League Spartan" charset="0"/>
              </a:rPr>
              <a:t>Questions?</a:t>
            </a:r>
          </a:p>
        </p:txBody>
      </p:sp>
      <p:sp>
        <p:nvSpPr>
          <p:cNvPr id="4" name="TextBox 3">
            <a:extLst>
              <a:ext uri="{FF2B5EF4-FFF2-40B4-BE49-F238E27FC236}">
                <a16:creationId xmlns:a16="http://schemas.microsoft.com/office/drawing/2014/main" id="{3F8B3E3F-CC90-E5EE-2787-AA280D64C959}"/>
              </a:ext>
            </a:extLst>
          </p:cNvPr>
          <p:cNvSpPr txBox="1"/>
          <p:nvPr/>
        </p:nvSpPr>
        <p:spPr>
          <a:xfrm>
            <a:off x="5572078" y="2806133"/>
            <a:ext cx="7027616" cy="2923877"/>
          </a:xfrm>
          <a:prstGeom prst="rect">
            <a:avLst/>
          </a:prstGeom>
          <a:noFill/>
        </p:spPr>
        <p:txBody>
          <a:bodyPr wrap="square" rtlCol="0">
            <a:spAutoFit/>
          </a:bodyPr>
          <a:lstStyle/>
          <a:p>
            <a:r>
              <a:rPr lang="en-US" sz="3200" b="1" dirty="0">
                <a:solidFill>
                  <a:schemeClr val="bg2">
                    <a:lumMod val="25000"/>
                  </a:schemeClr>
                </a:solidFill>
                <a:latin typeface="Georgia Regular" panose="02040502050405020303" pitchFamily="18" charset="0"/>
                <a:ea typeface="MerriweatherLight" charset="0"/>
                <a:cs typeface="MerriweatherLight" charset="0"/>
              </a:rPr>
              <a:t>Ben Cecil</a:t>
            </a:r>
            <a:br>
              <a:rPr lang="en-US" sz="2400" b="1" dirty="0">
                <a:solidFill>
                  <a:schemeClr val="bg2">
                    <a:lumMod val="25000"/>
                  </a:schemeClr>
                </a:solidFill>
                <a:latin typeface="Georgia Regular" panose="02040502050405020303" pitchFamily="18" charset="0"/>
                <a:ea typeface="MerriweatherLight" charset="0"/>
                <a:cs typeface="MerriweatherLight" charset="0"/>
              </a:rPr>
            </a:br>
            <a:r>
              <a:rPr lang="en-US" sz="2400" dirty="0">
                <a:solidFill>
                  <a:schemeClr val="bg2">
                    <a:lumMod val="25000"/>
                  </a:schemeClr>
                </a:solidFill>
                <a:latin typeface="Georgia Regular" panose="02040502050405020303" pitchFamily="18" charset="0"/>
                <a:ea typeface="MerriweatherLight" charset="0"/>
                <a:cs typeface="MerriweatherLight" charset="0"/>
              </a:rPr>
              <a:t>Deputy Director of Higher Education Policy</a:t>
            </a:r>
          </a:p>
          <a:p>
            <a:r>
              <a:rPr lang="en-US" sz="2400" dirty="0">
                <a:solidFill>
                  <a:schemeClr val="bg2">
                    <a:lumMod val="25000"/>
                  </a:schemeClr>
                </a:solidFill>
                <a:latin typeface="Georgia Regular" panose="02040502050405020303" pitchFamily="18" charset="0"/>
                <a:ea typeface="MerriweatherLight" charset="0"/>
                <a:cs typeface="MerriweatherLight" charset="0"/>
                <a:hlinkClick r:id="rId3">
                  <a:extLst>
                    <a:ext uri="{A12FA001-AC4F-418D-AE19-62706E023703}">
                      <ahyp:hlinkClr xmlns:ahyp="http://schemas.microsoft.com/office/drawing/2018/hyperlinkcolor" val="tx"/>
                    </a:ext>
                  </a:extLst>
                </a:hlinkClick>
              </a:rPr>
              <a:t>bcecil@thirdway.org</a:t>
            </a:r>
            <a:r>
              <a:rPr lang="en-US" sz="2400" dirty="0">
                <a:solidFill>
                  <a:schemeClr val="bg2">
                    <a:lumMod val="25000"/>
                  </a:schemeClr>
                </a:solidFill>
                <a:latin typeface="Georgia Regular" panose="02040502050405020303" pitchFamily="18" charset="0"/>
                <a:ea typeface="MerriweatherLight" charset="0"/>
                <a:cs typeface="MerriweatherLight" charset="0"/>
              </a:rPr>
              <a:t> </a:t>
            </a:r>
          </a:p>
          <a:p>
            <a:endParaRPr lang="en-US" sz="2400" dirty="0">
              <a:solidFill>
                <a:schemeClr val="bg2">
                  <a:lumMod val="25000"/>
                </a:schemeClr>
              </a:solidFill>
              <a:latin typeface="Georgia Regular" panose="02040502050405020303" pitchFamily="18" charset="0"/>
              <a:ea typeface="MerriweatherLight" charset="0"/>
              <a:cs typeface="MerriweatherLight" charset="0"/>
            </a:endParaRPr>
          </a:p>
          <a:p>
            <a:r>
              <a:rPr lang="en-US" sz="3200" b="1" dirty="0">
                <a:solidFill>
                  <a:schemeClr val="bg2">
                    <a:lumMod val="25000"/>
                  </a:schemeClr>
                </a:solidFill>
                <a:latin typeface="Georgia Regular" panose="02040502050405020303" pitchFamily="18" charset="0"/>
                <a:ea typeface="MerriweatherLight" charset="0"/>
                <a:cs typeface="MerriweatherLight" charset="0"/>
              </a:rPr>
              <a:t>Michelle Dimino</a:t>
            </a:r>
            <a:br>
              <a:rPr lang="en-US" sz="2400" b="1" dirty="0">
                <a:solidFill>
                  <a:schemeClr val="bg2">
                    <a:lumMod val="25000"/>
                  </a:schemeClr>
                </a:solidFill>
                <a:latin typeface="Georgia Regular" panose="02040502050405020303" pitchFamily="18" charset="0"/>
                <a:ea typeface="MerriweatherLight" charset="0"/>
                <a:cs typeface="MerriweatherLight" charset="0"/>
              </a:rPr>
            </a:br>
            <a:r>
              <a:rPr lang="en-US" sz="2400" dirty="0">
                <a:solidFill>
                  <a:schemeClr val="bg2">
                    <a:lumMod val="25000"/>
                  </a:schemeClr>
                </a:solidFill>
                <a:latin typeface="Georgia Regular" panose="02040502050405020303" pitchFamily="18" charset="0"/>
                <a:ea typeface="MerriweatherLight" charset="0"/>
                <a:cs typeface="MerriweatherLight" charset="0"/>
              </a:rPr>
              <a:t>Director of Education </a:t>
            </a:r>
          </a:p>
          <a:p>
            <a:r>
              <a:rPr lang="en-US" sz="2400" dirty="0">
                <a:solidFill>
                  <a:schemeClr val="bg2">
                    <a:lumMod val="25000"/>
                  </a:schemeClr>
                </a:solidFill>
                <a:latin typeface="Georgia Regular" panose="02040502050405020303" pitchFamily="18" charset="0"/>
                <a:ea typeface="MerriweatherLight" charset="0"/>
                <a:cs typeface="MerriweatherLight" charset="0"/>
                <a:hlinkClick r:id="rId4">
                  <a:extLst>
                    <a:ext uri="{A12FA001-AC4F-418D-AE19-62706E023703}">
                      <ahyp:hlinkClr xmlns:ahyp="http://schemas.microsoft.com/office/drawing/2018/hyperlinkcolor" val="tx"/>
                    </a:ext>
                  </a:extLst>
                </a:hlinkClick>
              </a:rPr>
              <a:t>mdimino@thirdway.org</a:t>
            </a:r>
            <a:r>
              <a:rPr lang="en-US" sz="2400" dirty="0">
                <a:solidFill>
                  <a:schemeClr val="bg2">
                    <a:lumMod val="25000"/>
                  </a:schemeClr>
                </a:solidFill>
                <a:latin typeface="Georgia Regular" panose="02040502050405020303" pitchFamily="18" charset="0"/>
                <a:ea typeface="MerriweatherLight" charset="0"/>
                <a:cs typeface="MerriweatherLight" charset="0"/>
              </a:rPr>
              <a:t> </a:t>
            </a:r>
          </a:p>
        </p:txBody>
      </p:sp>
      <p:pic>
        <p:nvPicPr>
          <p:cNvPr id="10" name="Picture 9" descr="A black and grey sign&#10;&#10;Description automatically generated with medium confidence">
            <a:extLst>
              <a:ext uri="{FF2B5EF4-FFF2-40B4-BE49-F238E27FC236}">
                <a16:creationId xmlns:a16="http://schemas.microsoft.com/office/drawing/2014/main" id="{F056BDE2-7CC7-4ECC-DEFD-761F427623B0}"/>
              </a:ext>
            </a:extLst>
          </p:cNvPr>
          <p:cNvPicPr>
            <a:picLocks noChangeAspect="1"/>
          </p:cNvPicPr>
          <p:nvPr/>
        </p:nvPicPr>
        <p:blipFill>
          <a:blip r:embed="rId5"/>
          <a:stretch>
            <a:fillRect/>
          </a:stretch>
        </p:blipFill>
        <p:spPr>
          <a:xfrm>
            <a:off x="546592" y="2665913"/>
            <a:ext cx="4034784" cy="978435"/>
          </a:xfrm>
          <a:prstGeom prst="rect">
            <a:avLst/>
          </a:prstGeom>
        </p:spPr>
      </p:pic>
    </p:spTree>
    <p:extLst>
      <p:ext uri="{BB962C8B-B14F-4D97-AF65-F5344CB8AC3E}">
        <p14:creationId xmlns:p14="http://schemas.microsoft.com/office/powerpoint/2010/main" val="32587777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New TW Template" id="{5051706B-56D3-CD4E-85F6-B92C3FD19AEB}" vid="{8A963AE8-A1BB-BB4C-A70D-6ECAB9ABB8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Blank Presentation 13">
    <a:dk1>
      <a:srgbClr val="000000"/>
    </a:dk1>
    <a:lt1>
      <a:srgbClr val="FFFFFF"/>
    </a:lt1>
    <a:dk2>
      <a:srgbClr val="51626F"/>
    </a:dk2>
    <a:lt2>
      <a:srgbClr val="8996A0"/>
    </a:lt2>
    <a:accent1>
      <a:srgbClr val="0089C4"/>
    </a:accent1>
    <a:accent2>
      <a:srgbClr val="004165"/>
    </a:accent2>
    <a:accent3>
      <a:srgbClr val="FFFFFF"/>
    </a:accent3>
    <a:accent4>
      <a:srgbClr val="000000"/>
    </a:accent4>
    <a:accent5>
      <a:srgbClr val="AAC4DE"/>
    </a:accent5>
    <a:accent6>
      <a:srgbClr val="003A5B"/>
    </a:accent6>
    <a:hlink>
      <a:srgbClr val="E98300"/>
    </a:hlink>
    <a:folHlink>
      <a:srgbClr val="D1D3DD"/>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Blank Presentation 13">
    <a:dk1>
      <a:srgbClr val="000000"/>
    </a:dk1>
    <a:lt1>
      <a:srgbClr val="FFFFFF"/>
    </a:lt1>
    <a:dk2>
      <a:srgbClr val="51626F"/>
    </a:dk2>
    <a:lt2>
      <a:srgbClr val="8996A0"/>
    </a:lt2>
    <a:accent1>
      <a:srgbClr val="0089C4"/>
    </a:accent1>
    <a:accent2>
      <a:srgbClr val="004165"/>
    </a:accent2>
    <a:accent3>
      <a:srgbClr val="FFFFFF"/>
    </a:accent3>
    <a:accent4>
      <a:srgbClr val="000000"/>
    </a:accent4>
    <a:accent5>
      <a:srgbClr val="AAC4DE"/>
    </a:accent5>
    <a:accent6>
      <a:srgbClr val="003A5B"/>
    </a:accent6>
    <a:hlink>
      <a:srgbClr val="E98300"/>
    </a:hlink>
    <a:folHlink>
      <a:srgbClr val="D1D3DD"/>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Blank Presentation 13">
    <a:dk1>
      <a:srgbClr val="000000"/>
    </a:dk1>
    <a:lt1>
      <a:srgbClr val="FFFFFF"/>
    </a:lt1>
    <a:dk2>
      <a:srgbClr val="51626F"/>
    </a:dk2>
    <a:lt2>
      <a:srgbClr val="8996A0"/>
    </a:lt2>
    <a:accent1>
      <a:srgbClr val="0089C4"/>
    </a:accent1>
    <a:accent2>
      <a:srgbClr val="004165"/>
    </a:accent2>
    <a:accent3>
      <a:srgbClr val="FFFFFF"/>
    </a:accent3>
    <a:accent4>
      <a:srgbClr val="000000"/>
    </a:accent4>
    <a:accent5>
      <a:srgbClr val="AAC4DE"/>
    </a:accent5>
    <a:accent6>
      <a:srgbClr val="003A5B"/>
    </a:accent6>
    <a:hlink>
      <a:srgbClr val="E98300"/>
    </a:hlink>
    <a:folHlink>
      <a:srgbClr val="D1D3DD"/>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Blank Presentation 13">
    <a:dk1>
      <a:srgbClr val="000000"/>
    </a:dk1>
    <a:lt1>
      <a:srgbClr val="FFFFFF"/>
    </a:lt1>
    <a:dk2>
      <a:srgbClr val="51626F"/>
    </a:dk2>
    <a:lt2>
      <a:srgbClr val="8996A0"/>
    </a:lt2>
    <a:accent1>
      <a:srgbClr val="0089C4"/>
    </a:accent1>
    <a:accent2>
      <a:srgbClr val="004165"/>
    </a:accent2>
    <a:accent3>
      <a:srgbClr val="FFFFFF"/>
    </a:accent3>
    <a:accent4>
      <a:srgbClr val="000000"/>
    </a:accent4>
    <a:accent5>
      <a:srgbClr val="AAC4DE"/>
    </a:accent5>
    <a:accent6>
      <a:srgbClr val="003A5B"/>
    </a:accent6>
    <a:hlink>
      <a:srgbClr val="E98300"/>
    </a:hlink>
    <a:folHlink>
      <a:srgbClr val="D1D3DD"/>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5.xml><?xml version="1.0" encoding="utf-8"?>
<a:themeOverride xmlns:a="http://schemas.openxmlformats.org/drawingml/2006/main">
  <a:clrScheme name="Blank Presentation 13">
    <a:dk1>
      <a:srgbClr val="000000"/>
    </a:dk1>
    <a:lt1>
      <a:srgbClr val="FFFFFF"/>
    </a:lt1>
    <a:dk2>
      <a:srgbClr val="51626F"/>
    </a:dk2>
    <a:lt2>
      <a:srgbClr val="8996A0"/>
    </a:lt2>
    <a:accent1>
      <a:srgbClr val="0089C4"/>
    </a:accent1>
    <a:accent2>
      <a:srgbClr val="004165"/>
    </a:accent2>
    <a:accent3>
      <a:srgbClr val="FFFFFF"/>
    </a:accent3>
    <a:accent4>
      <a:srgbClr val="000000"/>
    </a:accent4>
    <a:accent5>
      <a:srgbClr val="AAC4DE"/>
    </a:accent5>
    <a:accent6>
      <a:srgbClr val="003A5B"/>
    </a:accent6>
    <a:hlink>
      <a:srgbClr val="E98300"/>
    </a:hlink>
    <a:folHlink>
      <a:srgbClr val="D1D3DD"/>
    </a:folHlink>
  </a:clrScheme>
  <a:fontScheme name="Blank Presentation">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8CC05F0015AE6D47BE5D2D6CBC9D2FE4" ma:contentTypeVersion="19" ma:contentTypeDescription="Create a new document." ma:contentTypeScope="" ma:versionID="2c1c76e3decdf60fb07e6bc7a4a4866d">
  <xsd:schema xmlns:xsd="http://www.w3.org/2001/XMLSchema" xmlns:xs="http://www.w3.org/2001/XMLSchema" xmlns:p="http://schemas.microsoft.com/office/2006/metadata/properties" xmlns:ns2="e5ce9ee6-42e2-415c-bb86-8bb5d2bf38d5" xmlns:ns3="013e09e7-b2f7-43e8-83b4-cd4ba293f492" targetNamespace="http://schemas.microsoft.com/office/2006/metadata/properties" ma:root="true" ma:fieldsID="ab92e7d2545c0d8ab78b1605b17afe32" ns2:_="" ns3:_="">
    <xsd:import namespace="e5ce9ee6-42e2-415c-bb86-8bb5d2bf38d5"/>
    <xsd:import namespace="013e09e7-b2f7-43e8-83b4-cd4ba293f49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Location" minOccurs="0"/>
                <xsd:element ref="ns2:MediaServiceGenerationTime" minOccurs="0"/>
                <xsd:element ref="ns2:MediaServiceEventHashCode" minOccurs="0"/>
                <xsd:element ref="ns2:MediaServiceOCR" minOccurs="0"/>
                <xsd:element ref="ns3:SharedWithUsers" minOccurs="0"/>
                <xsd:element ref="ns3:SharedWithDetails" minOccurs="0"/>
                <xsd:element ref="ns2:MediaLengthInSeconds" minOccurs="0"/>
                <xsd:element ref="ns2:lcf76f155ced4ddcb4097134ff3c332f" minOccurs="0"/>
                <xsd:element ref="ns3:TaxCatchAll"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5ce9ee6-42e2-415c-bb86-8bb5d2bf38d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Location" ma:index="14" nillable="true" ma:displayName="Location" ma:internalName="MediaServiceLocation" ma:readOnly="true">
      <xsd:simpleType>
        <xsd:restriction base="dms:Text"/>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LengthInSeconds" ma:index="20" nillable="true" ma:displayName="Length (seconds)" ma:internalName="MediaLengthInSeconds" ma:readOnly="true">
      <xsd:simpleType>
        <xsd:restriction base="dms:Unknown"/>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64c60d3e-caee-489d-a346-4a112602c32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element name="MediaServiceBillingMetadata" ma:index="26"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13e09e7-b2f7-43e8-83b4-cd4ba293f492"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b050ce1b-ce33-4819-8281-559af96f3034}" ma:internalName="TaxCatchAll" ma:showField="CatchAllData" ma:web="013e09e7-b2f7-43e8-83b4-cd4ba293f492">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TaxCatchAll xmlns="013e09e7-b2f7-43e8-83b4-cd4ba293f492" xsi:nil="true"/>
    <lcf76f155ced4ddcb4097134ff3c332f xmlns="e5ce9ee6-42e2-415c-bb86-8bb5d2bf38d5">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CBB36AA6-3A57-4641-9DC6-FBD29ADCBD79}">
  <ds:schemaRefs>
    <ds:schemaRef ds:uri="http://schemas.microsoft.com/sharepoint/v3/contenttype/forms"/>
  </ds:schemaRefs>
</ds:datastoreItem>
</file>

<file path=customXml/itemProps2.xml><?xml version="1.0" encoding="utf-8"?>
<ds:datastoreItem xmlns:ds="http://schemas.openxmlformats.org/officeDocument/2006/customXml" ds:itemID="{26CA0A61-BE00-470D-973E-354A1EEDB1B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5ce9ee6-42e2-415c-bb86-8bb5d2bf38d5"/>
    <ds:schemaRef ds:uri="013e09e7-b2f7-43e8-83b4-cd4ba293f49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07C65525-A617-4771-87AA-1751A72E1118}">
  <ds:schemaRefs>
    <ds:schemaRef ds:uri="0d18bb38-e743-446f-9d64-dbb093a7c9eb"/>
    <ds:schemaRef ds:uri="bcf84698-debc-4a5e-aaa8-802908050981"/>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 ds:uri="013e09e7-b2f7-43e8-83b4-cd4ba293f492"/>
    <ds:schemaRef ds:uri="e5ce9ee6-42e2-415c-bb86-8bb5d2bf38d5"/>
  </ds:schemaRefs>
</ds:datastoreItem>
</file>

<file path=docProps/app.xml><?xml version="1.0" encoding="utf-8"?>
<Properties xmlns="http://schemas.openxmlformats.org/officeDocument/2006/extended-properties" xmlns:vt="http://schemas.openxmlformats.org/officeDocument/2006/docPropsVTypes">
  <Template>Office Theme</Template>
  <TotalTime>7879</TotalTime>
  <Words>802</Words>
  <Application>Microsoft Macintosh PowerPoint</Application>
  <PresentationFormat>Widescreen</PresentationFormat>
  <Paragraphs>69</Paragraphs>
  <Slides>9</Slides>
  <Notes>9</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9</vt:i4>
      </vt:variant>
    </vt:vector>
  </HeadingPairs>
  <TitlesOfParts>
    <vt:vector size="18" baseType="lpstr">
      <vt:lpstr>Arial</vt:lpstr>
      <vt:lpstr>Calibri</vt:lpstr>
      <vt:lpstr>Calibri Light</vt:lpstr>
      <vt:lpstr>Century Gothic</vt:lpstr>
      <vt:lpstr>Century Gothic Bold</vt:lpstr>
      <vt:lpstr>Georgia Regular</vt:lpstr>
      <vt:lpstr>League Spartan</vt:lpstr>
      <vt:lpstr>Montserrat</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Kate deGruyter</dc:creator>
  <cp:lastModifiedBy>Olivia Sherman</cp:lastModifiedBy>
  <cp:revision>22</cp:revision>
  <dcterms:created xsi:type="dcterms:W3CDTF">2019-04-12T20:40:07Z</dcterms:created>
  <dcterms:modified xsi:type="dcterms:W3CDTF">2026-03-03T15:05:00Z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0x0101008CC05F0015AE6D47BE5D2D6CBC9D2FE4</vt:lpwstr>
  </property>
  <property fmtid="{D5CDD505-2E9C-101B-9397-08002B2CF9AE}" pid="3" name="MediaServiceImageTags">
    <vt:lpwstr/>
  </property>
</Properties>
</file>